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7"/>
  </p:notesMasterIdLst>
  <p:handoutMasterIdLst>
    <p:handoutMasterId r:id="rId48"/>
  </p:handoutMasterIdLst>
  <p:sldIdLst>
    <p:sldId id="327" r:id="rId5"/>
    <p:sldId id="330" r:id="rId6"/>
    <p:sldId id="331" r:id="rId7"/>
    <p:sldId id="332" r:id="rId8"/>
    <p:sldId id="298" r:id="rId9"/>
    <p:sldId id="262" r:id="rId10"/>
    <p:sldId id="263" r:id="rId11"/>
    <p:sldId id="299" r:id="rId12"/>
    <p:sldId id="302" r:id="rId13"/>
    <p:sldId id="264" r:id="rId14"/>
    <p:sldId id="284" r:id="rId15"/>
    <p:sldId id="266" r:id="rId16"/>
    <p:sldId id="265" r:id="rId17"/>
    <p:sldId id="270" r:id="rId18"/>
    <p:sldId id="309" r:id="rId19"/>
    <p:sldId id="310" r:id="rId20"/>
    <p:sldId id="311" r:id="rId21"/>
    <p:sldId id="312" r:id="rId22"/>
    <p:sldId id="313" r:id="rId23"/>
    <p:sldId id="294" r:id="rId24"/>
    <p:sldId id="276" r:id="rId25"/>
    <p:sldId id="296" r:id="rId26"/>
    <p:sldId id="318" r:id="rId27"/>
    <p:sldId id="319" r:id="rId28"/>
    <p:sldId id="321" r:id="rId29"/>
    <p:sldId id="303" r:id="rId30"/>
    <p:sldId id="277" r:id="rId31"/>
    <p:sldId id="322" r:id="rId32"/>
    <p:sldId id="323" r:id="rId33"/>
    <p:sldId id="324" r:id="rId34"/>
    <p:sldId id="269" r:id="rId35"/>
    <p:sldId id="304" r:id="rId36"/>
    <p:sldId id="307" r:id="rId37"/>
    <p:sldId id="306" r:id="rId38"/>
    <p:sldId id="305" r:id="rId39"/>
    <p:sldId id="308" r:id="rId40"/>
    <p:sldId id="288" r:id="rId41"/>
    <p:sldId id="293" r:id="rId42"/>
    <p:sldId id="289" r:id="rId43"/>
    <p:sldId id="320" r:id="rId44"/>
    <p:sldId id="274" r:id="rId45"/>
    <p:sldId id="329" r:id="rId4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41" d="100"/>
          <a:sy n="41" d="100"/>
        </p:scale>
        <p:origin x="36" y="53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6/24/2022</a:t>
            </a:fld>
            <a:endParaRPr lang="en-US"/>
          </a:p>
        </p:txBody>
      </p:sp>
      <p:sp>
        <p:nvSpPr>
          <p:cNvPr id="4" name="Footer Placeholder 3">
            <a:extLst>
              <a:ext uri="{FF2B5EF4-FFF2-40B4-BE49-F238E27FC236}">
                <a16:creationId xmlns=""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910463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791517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27</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a:extLst>
              <a:ext uri="{FF2B5EF4-FFF2-40B4-BE49-F238E27FC236}">
                <a16:creationId xmlns=""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a:extLst>
              <a:ext uri="{FF2B5EF4-FFF2-40B4-BE49-F238E27FC236}">
                <a16:creationId xmlns=""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a:extLst>
              <a:ext uri="{FF2B5EF4-FFF2-40B4-BE49-F238E27FC236}">
                <a16:creationId xmlns=""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a:extLst>
              <a:ext uri="{FF2B5EF4-FFF2-40B4-BE49-F238E27FC236}">
                <a16:creationId xmlns=""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a:extLst>
              <a:ext uri="{FF2B5EF4-FFF2-40B4-BE49-F238E27FC236}">
                <a16:creationId xmlns=""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8" name="Footer Placeholder 7">
            <a:extLst>
              <a:ext uri="{FF2B5EF4-FFF2-40B4-BE49-F238E27FC236}">
                <a16:creationId xmlns=""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4" name="Footer Placeholder 3">
            <a:extLst>
              <a:ext uri="{FF2B5EF4-FFF2-40B4-BE49-F238E27FC236}">
                <a16:creationId xmlns=""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3" name="Footer Placeholder 2">
            <a:extLst>
              <a:ext uri="{FF2B5EF4-FFF2-40B4-BE49-F238E27FC236}">
                <a16:creationId xmlns=""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a:extLst>
              <a:ext uri="{FF2B5EF4-FFF2-40B4-BE49-F238E27FC236}">
                <a16:creationId xmlns=""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a:extLst>
              <a:ext uri="{FF2B5EF4-FFF2-40B4-BE49-F238E27FC236}">
                <a16:creationId xmlns=""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WhosWhos/datascience/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WhosWhos/datascience/blob/main/ED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WhosWhos/datascience/blob/main/SQL%20ED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WhosWhos/datascience/blob/main/Interactive%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WhosWhos/datascience/blob/main/Spacex%20Dash.ipynb"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WhosWhos/datascience/blob/main/Machine%20Learn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WhosWhos/datascience/blob/main/Data%20collection%20API.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WhosWhos/datascience/blob/main/Data%20Webscrap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fr-FR" dirty="0" smtClean="0">
                <a:solidFill>
                  <a:schemeClr val="bg2"/>
                </a:solidFill>
                <a:latin typeface="Abadi"/>
                <a:ea typeface="SF Pro" pitchFamily="2" charset="0"/>
                <a:cs typeface="SF Pro" pitchFamily="2" charset="0"/>
              </a:rPr>
              <a:t>Oumar Fara DIOP</a:t>
            </a:r>
            <a:endParaRPr lang="en-US" dirty="0">
              <a:solidFill>
                <a:schemeClr val="bg2"/>
              </a:solidFill>
              <a:latin typeface="Abadi"/>
              <a:ea typeface="SF Pro" pitchFamily="2" charset="0"/>
              <a:cs typeface="SF Pro" pitchFamily="2" charset="0"/>
            </a:endParaRPr>
          </a:p>
          <a:p>
            <a:r>
              <a:rPr lang="fr-FR" dirty="0" smtClean="0">
                <a:solidFill>
                  <a:schemeClr val="bg2"/>
                </a:solidFill>
                <a:latin typeface="Abadi" panose="020B0604020104020204" pitchFamily="34" charset="0"/>
                <a:ea typeface="SF Pro" pitchFamily="2" charset="0"/>
                <a:cs typeface="SF Pro" pitchFamily="2" charset="0"/>
              </a:rPr>
              <a:t>23/06/2022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292087"/>
            <a:ext cx="10252485" cy="5135124"/>
          </a:xfrm>
          <a:prstGeom prst="rect">
            <a:avLst/>
          </a:prstGeom>
        </p:spPr>
        <p:txBody>
          <a:bodyPr/>
          <a:lstStyle/>
          <a:p>
            <a:pPr marL="16510">
              <a:lnSpc>
                <a:spcPct val="100000"/>
              </a:lnSpc>
              <a:spcBef>
                <a:spcPts val="1280"/>
              </a:spcBef>
            </a:pPr>
            <a:r>
              <a:rPr lang="en-US" sz="2200" dirty="0" smtClean="0">
                <a:solidFill>
                  <a:srgbClr val="404040"/>
                </a:solidFill>
                <a:latin typeface="Abadi" panose="020B0604020104020204"/>
                <a:cs typeface="Carlito"/>
              </a:rPr>
              <a:t>We created </a:t>
            </a:r>
            <a:r>
              <a:rPr lang="en-US" sz="2200" dirty="0">
                <a:solidFill>
                  <a:srgbClr val="404040"/>
                </a:solidFill>
                <a:latin typeface="Abadi" panose="020B0604020104020204"/>
                <a:cs typeface="Carlito"/>
              </a:rPr>
              <a:t>a training </a:t>
            </a:r>
            <a:r>
              <a:rPr lang="en-US" sz="2200" dirty="0" smtClean="0">
                <a:solidFill>
                  <a:srgbClr val="404040"/>
                </a:solidFill>
                <a:latin typeface="Abadi" panose="020B0604020104020204"/>
                <a:cs typeface="Carlito"/>
              </a:rPr>
              <a:t>label </a:t>
            </a:r>
            <a:r>
              <a:rPr lang="en-US" sz="2200" dirty="0">
                <a:solidFill>
                  <a:srgbClr val="404040"/>
                </a:solidFill>
                <a:latin typeface="Abadi" panose="020B0604020104020204"/>
                <a:cs typeface="Carlito"/>
              </a:rPr>
              <a:t>with landing outcomes where successful = 1 </a:t>
            </a:r>
            <a:r>
              <a:rPr lang="en-US" sz="2200" dirty="0" smtClean="0">
                <a:solidFill>
                  <a:srgbClr val="404040"/>
                </a:solidFill>
                <a:latin typeface="Abadi" panose="020B0604020104020204"/>
                <a:cs typeface="Carlito"/>
              </a:rPr>
              <a:t>and </a:t>
            </a:r>
            <a:r>
              <a:rPr lang="en-US" sz="2200" dirty="0">
                <a:solidFill>
                  <a:srgbClr val="404040"/>
                </a:solidFill>
                <a:latin typeface="Abadi" panose="020B0604020104020204"/>
                <a:cs typeface="Carlito"/>
              </a:rPr>
              <a:t>failure = 0.</a:t>
            </a:r>
          </a:p>
          <a:p>
            <a:pPr marL="16510">
              <a:lnSpc>
                <a:spcPct val="100000"/>
              </a:lnSpc>
              <a:spcBef>
                <a:spcPts val="1175"/>
              </a:spcBef>
            </a:pPr>
            <a:r>
              <a:rPr lang="en-US" sz="2200" dirty="0">
                <a:solidFill>
                  <a:srgbClr val="404040"/>
                </a:solidFill>
                <a:latin typeface="Abadi" panose="020B0604020104020204"/>
                <a:cs typeface="Carlito"/>
              </a:rPr>
              <a:t>Outcome column has two components: ‘Mission Outcome’ </a:t>
            </a:r>
            <a:r>
              <a:rPr lang="en-US" sz="2200" dirty="0" smtClean="0">
                <a:solidFill>
                  <a:srgbClr val="404040"/>
                </a:solidFill>
                <a:latin typeface="Abadi" panose="020B0604020104020204"/>
                <a:cs typeface="Carlito"/>
              </a:rPr>
              <a:t>and ‘Landing </a:t>
            </a:r>
            <a:r>
              <a:rPr lang="en-US" sz="2200" dirty="0">
                <a:solidFill>
                  <a:srgbClr val="404040"/>
                </a:solidFill>
                <a:latin typeface="Abadi" panose="020B0604020104020204"/>
                <a:cs typeface="Carlito"/>
              </a:rPr>
              <a:t>Location’</a:t>
            </a:r>
          </a:p>
          <a:p>
            <a:pPr marL="16510" marR="5080">
              <a:lnSpc>
                <a:spcPct val="150000"/>
              </a:lnSpc>
              <a:spcBef>
                <a:spcPts val="290"/>
              </a:spcBef>
            </a:pPr>
            <a:r>
              <a:rPr lang="en-US" sz="2200" dirty="0">
                <a:solidFill>
                  <a:srgbClr val="404040"/>
                </a:solidFill>
                <a:latin typeface="Abadi" panose="020B0604020104020204"/>
                <a:cs typeface="Carlito"/>
              </a:rPr>
              <a:t>New training label column ‘class’ with a value of 1 if ‘Mission Outcome’ is True and 0 otherwise.  Value Mapping:</a:t>
            </a:r>
          </a:p>
          <a:p>
            <a:pPr marL="16510">
              <a:lnSpc>
                <a:spcPct val="100000"/>
              </a:lnSpc>
              <a:spcBef>
                <a:spcPts val="1275"/>
              </a:spcBef>
            </a:pPr>
            <a:r>
              <a:rPr lang="en-US" sz="2200" dirty="0">
                <a:solidFill>
                  <a:srgbClr val="404040"/>
                </a:solidFill>
                <a:latin typeface="Abadi" panose="020B0604020104020204"/>
                <a:cs typeface="Carlito"/>
              </a:rPr>
              <a:t>True ASDS, True RTLS, &amp; True Ocean – set to -&gt; 1</a:t>
            </a:r>
          </a:p>
          <a:p>
            <a:pPr marL="16510">
              <a:lnSpc>
                <a:spcPct val="100000"/>
              </a:lnSpc>
              <a:spcBef>
                <a:spcPts val="1200"/>
              </a:spcBef>
            </a:pPr>
            <a:r>
              <a:rPr lang="en-US" sz="2200" dirty="0">
                <a:solidFill>
                  <a:srgbClr val="404040"/>
                </a:solidFill>
                <a:latin typeface="Abadi" panose="020B0604020104020204"/>
                <a:cs typeface="Carlito"/>
              </a:rPr>
              <a:t>None </a:t>
            </a:r>
            <a:r>
              <a:rPr lang="en-US" sz="2200" dirty="0" err="1">
                <a:solidFill>
                  <a:srgbClr val="404040"/>
                </a:solidFill>
                <a:latin typeface="Abadi" panose="020B0604020104020204"/>
                <a:cs typeface="Carlito"/>
              </a:rPr>
              <a:t>None</a:t>
            </a:r>
            <a:r>
              <a:rPr lang="en-US" sz="2200" dirty="0">
                <a:solidFill>
                  <a:srgbClr val="404040"/>
                </a:solidFill>
                <a:latin typeface="Abadi" panose="020B0604020104020204"/>
                <a:cs typeface="Carlito"/>
              </a:rPr>
              <a:t>, False ASDS, None ASDS, False Ocean, False RTLS – set to -&gt; </a:t>
            </a:r>
            <a:r>
              <a:rPr lang="en-US" sz="2200" dirty="0" smtClean="0">
                <a:solidFill>
                  <a:srgbClr val="404040"/>
                </a:solidFill>
                <a:latin typeface="Abadi" panose="020B0604020104020204"/>
                <a:cs typeface="Carlito"/>
              </a:rPr>
              <a:t>0</a:t>
            </a:r>
          </a:p>
          <a:p>
            <a:pPr marL="16510">
              <a:lnSpc>
                <a:spcPct val="100000"/>
              </a:lnSpc>
              <a:spcBef>
                <a:spcPts val="1200"/>
              </a:spcBef>
            </a:pPr>
            <a:endParaRPr lang="fr-FR" sz="1800" dirty="0">
              <a:solidFill>
                <a:srgbClr val="404040"/>
              </a:solidFill>
              <a:latin typeface="Carlito"/>
              <a:cs typeface="Carlito"/>
            </a:endParaRPr>
          </a:p>
          <a:p>
            <a:pPr marL="0" indent="0">
              <a:lnSpc>
                <a:spcPct val="100000"/>
              </a:lnSpc>
              <a:spcBef>
                <a:spcPts val="1200"/>
              </a:spcBef>
              <a:buNone/>
            </a:pPr>
            <a:endParaRPr lang="en-US" sz="1800" dirty="0">
              <a:solidFill>
                <a:srgbClr val="404040"/>
              </a:solidFill>
              <a:latin typeface="Carlito"/>
              <a:cs typeface="Carlito"/>
            </a:endParaRPr>
          </a:p>
          <a:p>
            <a:r>
              <a:rPr lang="en-US" sz="2200" dirty="0">
                <a:solidFill>
                  <a:srgbClr val="404040"/>
                </a:solidFill>
                <a:latin typeface="Abadi" panose="020B0604020104020204"/>
                <a:cs typeface="Carlito"/>
              </a:rPr>
              <a:t>GitHub URL: </a:t>
            </a:r>
            <a:r>
              <a:rPr lang="en-US" sz="2200" dirty="0" smtClean="0">
                <a:solidFill>
                  <a:schemeClr val="accent3">
                    <a:lumMod val="25000"/>
                  </a:schemeClr>
                </a:solidFill>
                <a:latin typeface="Abadi" panose="020B0604020104020204"/>
                <a:hlinkClick r:id="rId3"/>
              </a:rPr>
              <a:t>Data Wrangling</a:t>
            </a:r>
            <a:endParaRPr lang="en-US" sz="2200" dirty="0">
              <a:latin typeface="Abadi" panose="020B0604020104020204"/>
            </a:endParaRPr>
          </a:p>
          <a:p>
            <a:endParaRPr lang="en-US" dirty="0"/>
          </a:p>
          <a:p>
            <a:endParaRPr lang="en-US" dirty="0"/>
          </a:p>
        </p:txBody>
      </p:sp>
      <p:sp>
        <p:nvSpPr>
          <p:cNvPr id="8" name="Title 1">
            <a:extLst>
              <a:ext uri="{FF2B5EF4-FFF2-40B4-BE49-F238E27FC236}">
                <a16:creationId xmlns=""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16510" marR="556260">
              <a:lnSpc>
                <a:spcPts val="2210"/>
              </a:lnSpc>
              <a:spcBef>
                <a:spcPts val="335"/>
              </a:spcBef>
            </a:pPr>
            <a:r>
              <a:rPr lang="en-US" sz="2200" dirty="0" smtClean="0">
                <a:solidFill>
                  <a:srgbClr val="404040"/>
                </a:solidFill>
                <a:latin typeface="Abadi" panose="020B0604020104020204"/>
                <a:cs typeface="Carlito"/>
              </a:rPr>
              <a:t>We performed Exploratory </a:t>
            </a:r>
            <a:r>
              <a:rPr lang="en-US" sz="2200" dirty="0">
                <a:solidFill>
                  <a:srgbClr val="404040"/>
                </a:solidFill>
                <a:latin typeface="Abadi" panose="020B0604020104020204"/>
                <a:cs typeface="Carlito"/>
              </a:rPr>
              <a:t>Data </a:t>
            </a:r>
            <a:r>
              <a:rPr lang="en-US" sz="2200" dirty="0" smtClean="0">
                <a:solidFill>
                  <a:srgbClr val="404040"/>
                </a:solidFill>
                <a:latin typeface="Abadi" panose="020B0604020104020204"/>
                <a:cs typeface="Carlito"/>
              </a:rPr>
              <a:t>Analysis on </a:t>
            </a:r>
            <a:r>
              <a:rPr lang="en-US" sz="2200" dirty="0">
                <a:solidFill>
                  <a:srgbClr val="404040"/>
                </a:solidFill>
                <a:latin typeface="Abadi" panose="020B0604020104020204"/>
                <a:cs typeface="Carlito"/>
              </a:rPr>
              <a:t>variables Flight Number, Payload Mass, Launch Site,  Orbit, Class and Year.</a:t>
            </a:r>
          </a:p>
          <a:p>
            <a:pPr marL="16510">
              <a:lnSpc>
                <a:spcPct val="100000"/>
              </a:lnSpc>
              <a:spcBef>
                <a:spcPts val="1050"/>
              </a:spcBef>
            </a:pPr>
            <a:r>
              <a:rPr lang="en-US" sz="2200" dirty="0">
                <a:solidFill>
                  <a:srgbClr val="404040"/>
                </a:solidFill>
                <a:latin typeface="Abadi" panose="020B0604020104020204"/>
                <a:cs typeface="Carlito"/>
              </a:rPr>
              <a:t>Plots Used:</a:t>
            </a:r>
          </a:p>
          <a:p>
            <a:pPr marL="930910" marR="405765" lvl="2">
              <a:lnSpc>
                <a:spcPts val="2210"/>
              </a:lnSpc>
              <a:spcBef>
                <a:spcPts val="1430"/>
              </a:spcBef>
            </a:pPr>
            <a:r>
              <a:rPr lang="en-US" sz="1800" dirty="0">
                <a:solidFill>
                  <a:srgbClr val="404040"/>
                </a:solidFill>
                <a:latin typeface="Abadi" panose="020B0604020104020204"/>
                <a:cs typeface="Carlito"/>
              </a:rPr>
              <a:t>Flight Number vs. Payload Mass, Flight Number vs. Launch Site, Payload Mass vs. Launch Site,  Orbit vs. Success Rate, Flight Number vs. Orbit, Payload vs Orbit, and Success Yearly Trend</a:t>
            </a:r>
          </a:p>
          <a:p>
            <a:pPr marL="930910" lvl="2">
              <a:lnSpc>
                <a:spcPts val="2300"/>
              </a:lnSpc>
              <a:spcBef>
                <a:spcPts val="1160"/>
              </a:spcBef>
            </a:pPr>
            <a:r>
              <a:rPr lang="en-US" sz="1800" dirty="0">
                <a:solidFill>
                  <a:srgbClr val="404040"/>
                </a:solidFill>
                <a:latin typeface="Abadi" panose="020B0604020104020204"/>
                <a:cs typeface="Carlito"/>
              </a:rPr>
              <a:t>Scatter plots, line charts, and bar plots were used to compare relationships between variables </a:t>
            </a:r>
            <a:r>
              <a:rPr lang="en-US" sz="1800" dirty="0" smtClean="0">
                <a:solidFill>
                  <a:srgbClr val="404040"/>
                </a:solidFill>
                <a:latin typeface="Abadi" panose="020B0604020104020204"/>
                <a:cs typeface="Carlito"/>
              </a:rPr>
              <a:t>to </a:t>
            </a:r>
            <a:r>
              <a:rPr lang="en-US" sz="1800" dirty="0">
                <a:solidFill>
                  <a:srgbClr val="404040"/>
                </a:solidFill>
                <a:latin typeface="Abadi" panose="020B0604020104020204"/>
                <a:cs typeface="Carlito"/>
              </a:rPr>
              <a:t>decide if a relationship exists so that they could be used in training the machine learning model</a:t>
            </a:r>
          </a:p>
          <a:p>
            <a:pPr>
              <a:lnSpc>
                <a:spcPct val="100000"/>
              </a:lnSpc>
              <a:spcBef>
                <a:spcPts val="1400"/>
              </a:spcBef>
            </a:pPr>
            <a:r>
              <a:rPr lang="en-US" sz="2200" dirty="0">
                <a:solidFill>
                  <a:srgbClr val="404040"/>
                </a:solidFill>
                <a:latin typeface="Abadi" panose="020B0604020104020204"/>
                <a:cs typeface="Carlito"/>
              </a:rPr>
              <a:t>GitHub URL : </a:t>
            </a:r>
            <a:r>
              <a:rPr lang="en-US" sz="2200" dirty="0" smtClean="0">
                <a:solidFill>
                  <a:schemeClr val="accent3">
                    <a:lumMod val="25000"/>
                  </a:schemeClr>
                </a:solidFill>
                <a:latin typeface="Abadi" panose="020B0604020104020204"/>
                <a:hlinkClick r:id="rId3"/>
              </a:rPr>
              <a:t>EDA with Data Visualization </a:t>
            </a:r>
            <a:endParaRPr lang="en-US" sz="2200" dirty="0">
              <a:solidFill>
                <a:schemeClr val="accent3">
                  <a:lumMod val="25000"/>
                </a:schemeClr>
              </a:solidFill>
              <a:latin typeface="Abadi" panose="020B0604020104020204"/>
            </a:endParaRPr>
          </a:p>
        </p:txBody>
      </p:sp>
      <p:sp>
        <p:nvSpPr>
          <p:cNvPr id="3" name="Title 1">
            <a:extLst>
              <a:ext uri="{FF2B5EF4-FFF2-40B4-BE49-F238E27FC236}">
                <a16:creationId xmlns=""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16510">
              <a:lnSpc>
                <a:spcPct val="100000"/>
              </a:lnSpc>
              <a:spcBef>
                <a:spcPts val="1280"/>
              </a:spcBef>
            </a:pPr>
            <a:r>
              <a:rPr lang="en-US" sz="2200" dirty="0" smtClean="0">
                <a:solidFill>
                  <a:srgbClr val="404040"/>
                </a:solidFill>
                <a:latin typeface="Abadi" panose="020B0604020104020204"/>
                <a:cs typeface="Carlito"/>
              </a:rPr>
              <a:t>We loaded </a:t>
            </a:r>
            <a:r>
              <a:rPr lang="en-US" sz="2200" dirty="0">
                <a:solidFill>
                  <a:srgbClr val="404040"/>
                </a:solidFill>
                <a:latin typeface="Abadi" panose="020B0604020104020204"/>
                <a:cs typeface="Carlito"/>
              </a:rPr>
              <a:t>data set into IBM DB2 Database.</a:t>
            </a:r>
          </a:p>
          <a:p>
            <a:pPr marL="16510">
              <a:lnSpc>
                <a:spcPct val="100000"/>
              </a:lnSpc>
              <a:spcBef>
                <a:spcPts val="1175"/>
              </a:spcBef>
            </a:pPr>
            <a:r>
              <a:rPr lang="en-US" sz="2200" dirty="0" smtClean="0">
                <a:solidFill>
                  <a:srgbClr val="404040"/>
                </a:solidFill>
                <a:latin typeface="Abadi" panose="020B0604020104020204"/>
                <a:cs typeface="Carlito"/>
              </a:rPr>
              <a:t>We queried </a:t>
            </a:r>
            <a:r>
              <a:rPr lang="en-US" sz="2200" dirty="0">
                <a:solidFill>
                  <a:srgbClr val="404040"/>
                </a:solidFill>
                <a:latin typeface="Abadi" panose="020B0604020104020204"/>
                <a:cs typeface="Carlito"/>
              </a:rPr>
              <a:t>using SQL Python integration.</a:t>
            </a:r>
          </a:p>
          <a:p>
            <a:pPr marL="16510">
              <a:lnSpc>
                <a:spcPct val="100000"/>
              </a:lnSpc>
              <a:spcBef>
                <a:spcPts val="1560"/>
              </a:spcBef>
            </a:pPr>
            <a:r>
              <a:rPr lang="en-US" sz="2200" dirty="0" smtClean="0">
                <a:solidFill>
                  <a:srgbClr val="404040"/>
                </a:solidFill>
                <a:latin typeface="Abadi" panose="020B0604020104020204"/>
                <a:cs typeface="Carlito"/>
              </a:rPr>
              <a:t>We made some queries to </a:t>
            </a:r>
            <a:r>
              <a:rPr lang="en-US" sz="2200" dirty="0">
                <a:solidFill>
                  <a:srgbClr val="404040"/>
                </a:solidFill>
                <a:latin typeface="Abadi" panose="020B0604020104020204"/>
                <a:cs typeface="Carlito"/>
              </a:rPr>
              <a:t>get a better understanding of the dataset.</a:t>
            </a:r>
          </a:p>
          <a:p>
            <a:pPr marL="16510" marR="434975">
              <a:lnSpc>
                <a:spcPts val="2200"/>
              </a:lnSpc>
              <a:spcBef>
                <a:spcPts val="1440"/>
              </a:spcBef>
            </a:pPr>
            <a:r>
              <a:rPr lang="en-US" sz="2200" dirty="0" smtClean="0">
                <a:solidFill>
                  <a:srgbClr val="404040"/>
                </a:solidFill>
                <a:latin typeface="Abadi" panose="020B0604020104020204"/>
                <a:cs typeface="Carlito"/>
              </a:rPr>
              <a:t>We queried </a:t>
            </a:r>
            <a:r>
              <a:rPr lang="en-US" sz="2200" dirty="0">
                <a:solidFill>
                  <a:srgbClr val="404040"/>
                </a:solidFill>
                <a:latin typeface="Abadi" panose="020B0604020104020204"/>
                <a:cs typeface="Carlito"/>
              </a:rPr>
              <a:t>information about launch site names, mission outcomes, various pay load sizes of  customers and booster versions, and landing outcomes</a:t>
            </a:r>
          </a:p>
          <a:p>
            <a:pPr>
              <a:lnSpc>
                <a:spcPct val="100000"/>
              </a:lnSpc>
              <a:spcBef>
                <a:spcPts val="1400"/>
              </a:spcBef>
            </a:pPr>
            <a:r>
              <a:rPr lang="en-US" sz="2200" dirty="0">
                <a:solidFill>
                  <a:srgbClr val="404040"/>
                </a:solidFill>
                <a:latin typeface="Abadi" panose="020B0604020104020204"/>
                <a:cs typeface="Carlito"/>
              </a:rPr>
              <a:t>GitHub URL : </a:t>
            </a:r>
            <a:r>
              <a:rPr lang="en-US" sz="2200" dirty="0" smtClean="0">
                <a:solidFill>
                  <a:schemeClr val="accent3">
                    <a:lumMod val="25000"/>
                  </a:schemeClr>
                </a:solidFill>
                <a:latin typeface="Abadi" panose="020B0604020104020204"/>
                <a:hlinkClick r:id="rId3"/>
              </a:rPr>
              <a:t>EDA with SQL</a:t>
            </a:r>
            <a:endParaRPr lang="en-US" sz="2200" dirty="0">
              <a:latin typeface="Abadi" panose="020B0604020104020204"/>
            </a:endParaRPr>
          </a:p>
          <a:p>
            <a:endParaRPr lang="en-US" sz="2200" dirty="0">
              <a:latin typeface="Abadi" panose="020B0604020104020204"/>
            </a:endParaRPr>
          </a:p>
          <a:p>
            <a:endParaRPr lang="en-US" sz="2200" dirty="0">
              <a:latin typeface="Abadi" panose="020B0604020104020204"/>
            </a:endParaRPr>
          </a:p>
        </p:txBody>
      </p:sp>
      <p:sp>
        <p:nvSpPr>
          <p:cNvPr id="3" name="Title 1">
            <a:extLst>
              <a:ext uri="{FF2B5EF4-FFF2-40B4-BE49-F238E27FC236}">
                <a16:creationId xmlns=""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14</a:t>
            </a:fld>
            <a:endParaRPr lang="en-US"/>
          </a:p>
        </p:txBody>
      </p:sp>
      <p:pic>
        <p:nvPicPr>
          <p:cNvPr id="6" name="Espace réservé du contenu 5"/>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844828" y="1569704"/>
            <a:ext cx="4651608" cy="3138586"/>
          </a:xfrm>
          <a:prstGeom prst="rect">
            <a:avLst/>
          </a:prstGeom>
        </p:spPr>
      </p:pic>
      <p:sp>
        <p:nvSpPr>
          <p:cNvPr id="3" name="Title 1">
            <a:extLst>
              <a:ext uri="{FF2B5EF4-FFF2-40B4-BE49-F238E27FC236}">
                <a16:creationId xmlns=""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7" name="ZoneTexte 6"/>
          <p:cNvSpPr txBox="1"/>
          <p:nvPr/>
        </p:nvSpPr>
        <p:spPr>
          <a:xfrm>
            <a:off x="5663459" y="2379495"/>
            <a:ext cx="5794513" cy="769441"/>
          </a:xfrm>
          <a:prstGeom prst="rect">
            <a:avLst/>
          </a:prstGeom>
          <a:noFill/>
        </p:spPr>
        <p:txBody>
          <a:bodyPr wrap="square" rtlCol="0">
            <a:spAutoFit/>
          </a:bodyPr>
          <a:lstStyle/>
          <a:p>
            <a:r>
              <a:rPr lang="fr-FR" sz="2200" dirty="0" smtClean="0">
                <a:latin typeface="Abadi" panose="020B0604020104020204"/>
              </a:rPr>
              <a:t>The </a:t>
            </a:r>
            <a:r>
              <a:rPr lang="fr-FR" sz="2200" dirty="0" err="1" smtClean="0">
                <a:latin typeface="Abadi" panose="020B0604020104020204"/>
              </a:rPr>
              <a:t>query</a:t>
            </a:r>
            <a:r>
              <a:rPr lang="fr-FR" sz="2200" dirty="0" smtClean="0">
                <a:latin typeface="Abadi" panose="020B0604020104020204"/>
              </a:rPr>
              <a:t> to show unique </a:t>
            </a:r>
            <a:r>
              <a:rPr lang="fr-FR" sz="2200" dirty="0" err="1" smtClean="0">
                <a:latin typeface="Abadi" panose="020B0604020104020204"/>
              </a:rPr>
              <a:t>launch</a:t>
            </a:r>
            <a:r>
              <a:rPr lang="fr-FR" sz="2200" dirty="0" smtClean="0">
                <a:latin typeface="Abadi" panose="020B0604020104020204"/>
              </a:rPr>
              <a:t> site </a:t>
            </a:r>
            <a:r>
              <a:rPr lang="fr-FR" sz="2200" dirty="0" err="1" smtClean="0">
                <a:latin typeface="Abadi" panose="020B0604020104020204"/>
              </a:rPr>
              <a:t>names</a:t>
            </a:r>
            <a:r>
              <a:rPr lang="fr-FR" sz="2200" dirty="0" smtClean="0">
                <a:latin typeface="Abadi" panose="020B0604020104020204"/>
              </a:rPr>
              <a:t>. The </a:t>
            </a:r>
            <a:r>
              <a:rPr lang="fr-FR" sz="2200" dirty="0" err="1" smtClean="0">
                <a:latin typeface="Abadi" panose="020B0604020104020204"/>
              </a:rPr>
              <a:t>two</a:t>
            </a:r>
            <a:r>
              <a:rPr lang="fr-FR" sz="2200" dirty="0" smtClean="0">
                <a:latin typeface="Abadi" panose="020B0604020104020204"/>
              </a:rPr>
              <a:t> first sites are the </a:t>
            </a:r>
            <a:r>
              <a:rPr lang="fr-FR" sz="2200" dirty="0" err="1" smtClean="0">
                <a:latin typeface="Abadi" panose="020B0604020104020204"/>
              </a:rPr>
              <a:t>same</a:t>
            </a:r>
            <a:endParaRPr lang="en-US" sz="2200" dirty="0">
              <a:latin typeface="Abadi" panose="020B0604020104020204"/>
            </a:endParaRPr>
          </a:p>
        </p:txBody>
      </p:sp>
    </p:spTree>
    <p:extLst>
      <p:ext uri="{BB962C8B-B14F-4D97-AF65-F5344CB8AC3E}">
        <p14:creationId xmlns:p14="http://schemas.microsoft.com/office/powerpoint/2010/main" val="2727850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361661"/>
            <a:ext cx="10687962" cy="5065550"/>
          </a:xfrm>
          <a:prstGeom prst="rect">
            <a:avLst/>
          </a:prstGeom>
        </p:spPr>
        <p:txBody>
          <a:bodyPr>
            <a:normAutofit/>
          </a:bodyPr>
          <a:lstStyle/>
          <a:p>
            <a:pPr marL="0" indent="0">
              <a:lnSpc>
                <a:spcPct val="100000"/>
              </a:lnSpc>
              <a:spcBef>
                <a:spcPts val="1400"/>
              </a:spcBef>
              <a:buNone/>
            </a:pPr>
            <a:r>
              <a:rPr lang="fr-FR" sz="2200" dirty="0" smtClean="0">
                <a:solidFill>
                  <a:schemeClr val="accent3">
                    <a:lumMod val="25000"/>
                  </a:schemeClr>
                </a:solidFill>
                <a:latin typeface="Abadi" panose="020B0604020104020204" pitchFamily="34" charset="0"/>
              </a:rPr>
              <a:t>The five first entries of the </a:t>
            </a:r>
            <a:r>
              <a:rPr lang="fr-FR" sz="2200" dirty="0" err="1" smtClean="0">
                <a:solidFill>
                  <a:schemeClr val="accent3">
                    <a:lumMod val="25000"/>
                  </a:schemeClr>
                </a:solidFill>
                <a:latin typeface="Abadi" panose="020B0604020104020204" pitchFamily="34" charset="0"/>
              </a:rPr>
              <a:t>dataset</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with</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launch</a:t>
            </a:r>
            <a:r>
              <a:rPr lang="fr-FR" sz="2200" dirty="0" smtClean="0">
                <a:solidFill>
                  <a:schemeClr val="accent3">
                    <a:lumMod val="25000"/>
                  </a:schemeClr>
                </a:solidFill>
                <a:latin typeface="Abadi" panose="020B0604020104020204" pitchFamily="34" charset="0"/>
              </a:rPr>
              <a:t> site </a:t>
            </a:r>
            <a:r>
              <a:rPr lang="fr-FR" sz="2200" dirty="0" err="1" smtClean="0">
                <a:solidFill>
                  <a:schemeClr val="accent3">
                    <a:lumMod val="25000"/>
                  </a:schemeClr>
                </a:solidFill>
                <a:latin typeface="Abadi" panose="020B0604020104020204" pitchFamily="34" charset="0"/>
              </a:rPr>
              <a:t>name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beginning</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with</a:t>
            </a:r>
            <a:r>
              <a:rPr lang="fr-FR" sz="2200" dirty="0" smtClean="0">
                <a:solidFill>
                  <a:schemeClr val="accent3">
                    <a:lumMod val="25000"/>
                  </a:schemeClr>
                </a:solidFill>
                <a:latin typeface="Abadi" panose="020B0604020104020204" pitchFamily="34" charset="0"/>
              </a:rPr>
              <a:t>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157" y="2351034"/>
            <a:ext cx="10331454" cy="295331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441174"/>
            <a:ext cx="10687961" cy="5088835"/>
          </a:xfrm>
          <a:prstGeom prst="rect">
            <a:avLst/>
          </a:prstGeom>
        </p:spPr>
        <p:txBody>
          <a:bodyPr>
            <a:normAutofit/>
          </a:bodyPr>
          <a:lstStyle/>
          <a:p>
            <a:pPr marL="0" indent="0">
              <a:lnSpc>
                <a:spcPct val="100000"/>
              </a:lnSpc>
              <a:spcBef>
                <a:spcPts val="1400"/>
              </a:spcBef>
              <a:buNone/>
            </a:pPr>
            <a:r>
              <a:rPr lang="fr-FR" sz="2200" dirty="0" err="1" smtClean="0">
                <a:solidFill>
                  <a:schemeClr val="accent3">
                    <a:lumMod val="25000"/>
                  </a:schemeClr>
                </a:solidFill>
                <a:latin typeface="Abadi" panose="020B0604020104020204" pitchFamily="34" charset="0"/>
              </a:rPr>
              <a:t>With</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this</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query</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can</a:t>
            </a:r>
            <a:r>
              <a:rPr lang="fr-FR" sz="2200" dirty="0" smtClean="0">
                <a:solidFill>
                  <a:schemeClr val="accent3">
                    <a:lumMod val="25000"/>
                  </a:schemeClr>
                </a:solidFill>
                <a:latin typeface="Abadi" panose="020B0604020104020204" pitchFamily="34" charset="0"/>
              </a:rPr>
              <a:t> show the total </a:t>
            </a:r>
            <a:r>
              <a:rPr lang="fr-FR" sz="2200" dirty="0" err="1" smtClean="0">
                <a:solidFill>
                  <a:schemeClr val="accent3">
                    <a:lumMod val="25000"/>
                  </a:schemeClr>
                </a:solidFill>
                <a:latin typeface="Abadi" panose="020B0604020104020204" pitchFamily="34" charset="0"/>
              </a:rPr>
              <a:t>payload</a:t>
            </a:r>
            <a:r>
              <a:rPr lang="fr-FR" sz="2200" dirty="0" smtClean="0">
                <a:solidFill>
                  <a:schemeClr val="accent3">
                    <a:lumMod val="25000"/>
                  </a:schemeClr>
                </a:solidFill>
                <a:latin typeface="Abadi" panose="020B0604020104020204" pitchFamily="34" charset="0"/>
              </a:rPr>
              <a:t> mass in kg </a:t>
            </a:r>
            <a:r>
              <a:rPr lang="fr-FR" sz="2200" dirty="0" err="1" smtClean="0">
                <a:solidFill>
                  <a:schemeClr val="accent3">
                    <a:lumMod val="25000"/>
                  </a:schemeClr>
                </a:solidFill>
                <a:latin typeface="Abadi" panose="020B0604020104020204" pitchFamily="34" charset="0"/>
              </a:rPr>
              <a:t>where</a:t>
            </a:r>
            <a:r>
              <a:rPr lang="fr-FR" sz="2200" dirty="0" smtClean="0">
                <a:solidFill>
                  <a:schemeClr val="accent3">
                    <a:lumMod val="25000"/>
                  </a:schemeClr>
                </a:solidFill>
                <a:latin typeface="Abadi" panose="020B0604020104020204" pitchFamily="34" charset="0"/>
              </a:rPr>
              <a:t> NASA </a:t>
            </a:r>
            <a:r>
              <a:rPr lang="fr-FR" sz="2200" dirty="0" err="1" smtClean="0">
                <a:solidFill>
                  <a:schemeClr val="accent3">
                    <a:lumMod val="25000"/>
                  </a:schemeClr>
                </a:solidFill>
                <a:latin typeface="Abadi" panose="020B0604020104020204" pitchFamily="34" charset="0"/>
              </a:rPr>
              <a:t>is</a:t>
            </a:r>
            <a:r>
              <a:rPr lang="fr-FR" sz="2200" dirty="0" smtClean="0">
                <a:solidFill>
                  <a:schemeClr val="accent3">
                    <a:lumMod val="25000"/>
                  </a:schemeClr>
                </a:solidFill>
                <a:latin typeface="Abadi" panose="020B0604020104020204" pitchFamily="34" charset="0"/>
              </a:rPr>
              <a:t> the </a:t>
            </a:r>
            <a:r>
              <a:rPr lang="fr-FR" sz="2200" dirty="0" err="1" smtClean="0">
                <a:solidFill>
                  <a:schemeClr val="accent3">
                    <a:lumMod val="25000"/>
                  </a:schemeClr>
                </a:solidFill>
                <a:latin typeface="Abadi" panose="020B0604020104020204" pitchFamily="34" charset="0"/>
              </a:rPr>
              <a:t>customer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346" y="3011674"/>
            <a:ext cx="9101522" cy="231129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371600"/>
            <a:ext cx="10687962" cy="4939748"/>
          </a:xfrm>
          <a:prstGeom prst="rect">
            <a:avLst/>
          </a:prstGeom>
        </p:spPr>
        <p:txBody>
          <a:bodyPr>
            <a:normAutofit/>
          </a:bodyPr>
          <a:lstStyle/>
          <a:p>
            <a:pPr marL="0" indent="0">
              <a:lnSpc>
                <a:spcPct val="100000"/>
              </a:lnSpc>
              <a:spcBef>
                <a:spcPts val="1400"/>
              </a:spcBef>
              <a:buNone/>
            </a:pPr>
            <a:r>
              <a:rPr lang="en-US" sz="2400" spc="-5" dirty="0">
                <a:solidFill>
                  <a:srgbClr val="404040"/>
                </a:solidFill>
                <a:latin typeface="Carlito"/>
                <a:cs typeface="Carlito"/>
              </a:rPr>
              <a:t>This </a:t>
            </a:r>
            <a:r>
              <a:rPr lang="en-US" sz="2400" dirty="0">
                <a:solidFill>
                  <a:srgbClr val="404040"/>
                </a:solidFill>
                <a:latin typeface="Carlito"/>
                <a:cs typeface="Carlito"/>
              </a:rPr>
              <a:t>query </a:t>
            </a:r>
            <a:r>
              <a:rPr lang="en-US" sz="2400" spc="-5" dirty="0">
                <a:solidFill>
                  <a:srgbClr val="404040"/>
                </a:solidFill>
                <a:latin typeface="Carlito"/>
                <a:cs typeface="Carlito"/>
              </a:rPr>
              <a:t>calculates</a:t>
            </a:r>
            <a:r>
              <a:rPr lang="en-US" sz="2400" spc="-204" dirty="0">
                <a:solidFill>
                  <a:srgbClr val="404040"/>
                </a:solidFill>
                <a:latin typeface="Carlito"/>
                <a:cs typeface="Carlito"/>
              </a:rPr>
              <a:t> </a:t>
            </a:r>
            <a:r>
              <a:rPr lang="en-US" sz="2400" dirty="0">
                <a:solidFill>
                  <a:srgbClr val="404040"/>
                </a:solidFill>
                <a:latin typeface="Carlito"/>
                <a:cs typeface="Carlito"/>
              </a:rPr>
              <a:t>the  </a:t>
            </a:r>
            <a:r>
              <a:rPr lang="en-US" sz="2400" spc="-40" dirty="0">
                <a:solidFill>
                  <a:srgbClr val="404040"/>
                </a:solidFill>
                <a:latin typeface="Carlito"/>
                <a:cs typeface="Carlito"/>
              </a:rPr>
              <a:t>average </a:t>
            </a:r>
            <a:r>
              <a:rPr lang="en-US" sz="2400" spc="-10" dirty="0">
                <a:solidFill>
                  <a:srgbClr val="404040"/>
                </a:solidFill>
                <a:latin typeface="Carlito"/>
                <a:cs typeface="Carlito"/>
              </a:rPr>
              <a:t>payload </a:t>
            </a:r>
            <a:r>
              <a:rPr lang="en-US" sz="2400" spc="-5" dirty="0">
                <a:solidFill>
                  <a:srgbClr val="404040"/>
                </a:solidFill>
                <a:latin typeface="Carlito"/>
                <a:cs typeface="Carlito"/>
              </a:rPr>
              <a:t>mass or  </a:t>
            </a:r>
            <a:r>
              <a:rPr lang="en-US" sz="2400" dirty="0">
                <a:solidFill>
                  <a:srgbClr val="404040"/>
                </a:solidFill>
                <a:latin typeface="Carlito"/>
                <a:cs typeface="Carlito"/>
              </a:rPr>
              <a:t>launches which </a:t>
            </a:r>
            <a:r>
              <a:rPr lang="en-US" sz="2400" spc="-5" dirty="0">
                <a:solidFill>
                  <a:srgbClr val="404040"/>
                </a:solidFill>
                <a:latin typeface="Carlito"/>
                <a:cs typeface="Carlito"/>
              </a:rPr>
              <a:t>used  </a:t>
            </a:r>
            <a:r>
              <a:rPr lang="en-US" sz="2400" spc="-20" dirty="0">
                <a:solidFill>
                  <a:srgbClr val="404040"/>
                </a:solidFill>
                <a:latin typeface="Carlito"/>
                <a:cs typeface="Carlito"/>
              </a:rPr>
              <a:t>booster </a:t>
            </a:r>
            <a:r>
              <a:rPr lang="en-US" sz="2400" spc="-25" dirty="0">
                <a:solidFill>
                  <a:srgbClr val="404040"/>
                </a:solidFill>
                <a:latin typeface="Carlito"/>
                <a:cs typeface="Carlito"/>
              </a:rPr>
              <a:t>version </a:t>
            </a:r>
            <a:r>
              <a:rPr lang="en-US" sz="2400" dirty="0">
                <a:solidFill>
                  <a:srgbClr val="404040"/>
                </a:solidFill>
                <a:latin typeface="Carlito"/>
                <a:cs typeface="Carlito"/>
              </a:rPr>
              <a:t>F9</a:t>
            </a:r>
            <a:r>
              <a:rPr lang="en-US" sz="2400" spc="-35" dirty="0">
                <a:solidFill>
                  <a:srgbClr val="404040"/>
                </a:solidFill>
                <a:latin typeface="Carlito"/>
                <a:cs typeface="Carlito"/>
              </a:rPr>
              <a:t> </a:t>
            </a:r>
            <a:r>
              <a:rPr lang="en-US" sz="2400" dirty="0">
                <a:solidFill>
                  <a:srgbClr val="404040"/>
                </a:solidFill>
                <a:latin typeface="Carlito"/>
                <a:cs typeface="Carlito"/>
              </a:rPr>
              <a:t>v1.1</a:t>
            </a:r>
            <a:endParaRPr lang="en-US" sz="2400" dirty="0">
              <a:latin typeface="Carlito"/>
              <a:cs typeface="Carlito"/>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7491" y="2860529"/>
            <a:ext cx="10213000" cy="241640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marR="135255" indent="0">
              <a:lnSpc>
                <a:spcPct val="91800"/>
              </a:lnSpc>
              <a:spcBef>
                <a:spcPts val="300"/>
              </a:spcBef>
              <a:buNone/>
            </a:pPr>
            <a:r>
              <a:rPr lang="en-US" sz="2200" spc="-5" dirty="0">
                <a:solidFill>
                  <a:srgbClr val="404040"/>
                </a:solidFill>
                <a:latin typeface="Abadi" panose="020B0604020104020204"/>
                <a:cs typeface="Carlito"/>
              </a:rPr>
              <a:t>This </a:t>
            </a:r>
            <a:r>
              <a:rPr lang="en-US" sz="2200" dirty="0">
                <a:solidFill>
                  <a:srgbClr val="404040"/>
                </a:solidFill>
                <a:latin typeface="Abadi" panose="020B0604020104020204"/>
                <a:cs typeface="Carlito"/>
              </a:rPr>
              <a:t>query </a:t>
            </a:r>
            <a:r>
              <a:rPr lang="en-US" sz="2200" spc="-5" dirty="0">
                <a:solidFill>
                  <a:srgbClr val="404040"/>
                </a:solidFill>
                <a:latin typeface="Abadi" panose="020B0604020104020204"/>
                <a:cs typeface="Carlito"/>
              </a:rPr>
              <a:t>returns </a:t>
            </a:r>
            <a:r>
              <a:rPr lang="en-US" sz="2200" dirty="0">
                <a:solidFill>
                  <a:srgbClr val="404040"/>
                </a:solidFill>
                <a:latin typeface="Abadi" panose="020B0604020104020204"/>
                <a:cs typeface="Carlito"/>
              </a:rPr>
              <a:t>the </a:t>
            </a:r>
            <a:r>
              <a:rPr lang="en-US" sz="2200" spc="-35" dirty="0">
                <a:solidFill>
                  <a:srgbClr val="404040"/>
                </a:solidFill>
                <a:latin typeface="Abadi" panose="020B0604020104020204"/>
                <a:cs typeface="Carlito"/>
              </a:rPr>
              <a:t>first  </a:t>
            </a:r>
            <a:r>
              <a:rPr lang="en-US" sz="2200" spc="-5" dirty="0">
                <a:solidFill>
                  <a:srgbClr val="404040"/>
                </a:solidFill>
                <a:latin typeface="Abadi" panose="020B0604020104020204"/>
                <a:cs typeface="Carlito"/>
              </a:rPr>
              <a:t>successful </a:t>
            </a:r>
            <a:r>
              <a:rPr lang="en-US" sz="2200" spc="-15" dirty="0">
                <a:solidFill>
                  <a:srgbClr val="404040"/>
                </a:solidFill>
                <a:latin typeface="Abadi" panose="020B0604020104020204"/>
                <a:cs typeface="Carlito"/>
              </a:rPr>
              <a:t>ground </a:t>
            </a:r>
            <a:r>
              <a:rPr lang="en-US" sz="2200" spc="-5" dirty="0">
                <a:solidFill>
                  <a:srgbClr val="404040"/>
                </a:solidFill>
                <a:latin typeface="Abadi" panose="020B0604020104020204"/>
                <a:cs typeface="Carlito"/>
              </a:rPr>
              <a:t>pad</a:t>
            </a:r>
            <a:r>
              <a:rPr lang="en-US" sz="2200" spc="-145" dirty="0">
                <a:solidFill>
                  <a:srgbClr val="404040"/>
                </a:solidFill>
                <a:latin typeface="Abadi" panose="020B0604020104020204"/>
                <a:cs typeface="Carlito"/>
              </a:rPr>
              <a:t> </a:t>
            </a:r>
            <a:r>
              <a:rPr lang="en-US" sz="2200" dirty="0">
                <a:solidFill>
                  <a:srgbClr val="404040"/>
                </a:solidFill>
                <a:latin typeface="Abadi" panose="020B0604020104020204"/>
                <a:cs typeface="Carlito"/>
              </a:rPr>
              <a:t>landing  </a:t>
            </a:r>
            <a:r>
              <a:rPr lang="en-US" sz="2200" spc="-25" dirty="0">
                <a:solidFill>
                  <a:srgbClr val="404040"/>
                </a:solidFill>
                <a:latin typeface="Abadi" panose="020B0604020104020204"/>
                <a:cs typeface="Carlito"/>
              </a:rPr>
              <a:t>date</a:t>
            </a:r>
            <a:r>
              <a:rPr lang="en-US" sz="2200" spc="-25" dirty="0" smtClean="0">
                <a:solidFill>
                  <a:srgbClr val="404040"/>
                </a:solidFill>
                <a:latin typeface="Abadi" panose="020B0604020104020204"/>
                <a:cs typeface="Carlito"/>
              </a:rPr>
              <a:t>. It was the 04/06/2010</a:t>
            </a:r>
            <a:endParaRPr lang="en-US" sz="2200" dirty="0">
              <a:latin typeface="Abadi" panose="020B0604020104020204"/>
              <a:cs typeface="Carlito"/>
            </a:endParaRPr>
          </a:p>
        </p:txBody>
      </p:sp>
      <p:sp>
        <p:nvSpPr>
          <p:cNvPr id="3" name="Title 1">
            <a:extLst>
              <a:ext uri="{FF2B5EF4-FFF2-40B4-BE49-F238E27FC236}">
                <a16:creationId xmlns=""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716" y="2889222"/>
            <a:ext cx="9330175" cy="251766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4288" y="1623097"/>
            <a:ext cx="5747045" cy="475639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16510" marR="5080">
              <a:lnSpc>
                <a:spcPct val="100000"/>
              </a:lnSpc>
              <a:spcBef>
                <a:spcPts val="335"/>
              </a:spcBef>
            </a:pPr>
            <a:r>
              <a:rPr lang="en-US" sz="2200" dirty="0" smtClean="0">
                <a:solidFill>
                  <a:srgbClr val="404040"/>
                </a:solidFill>
                <a:latin typeface="Abadi" panose="020B0604020104020204"/>
                <a:cs typeface="Carlito"/>
              </a:rPr>
              <a:t>We used Folium </a:t>
            </a:r>
            <a:r>
              <a:rPr lang="en-US" sz="2200" dirty="0">
                <a:solidFill>
                  <a:srgbClr val="404040"/>
                </a:solidFill>
                <a:latin typeface="Abadi" panose="020B0604020104020204"/>
                <a:cs typeface="Carlito"/>
              </a:rPr>
              <a:t>maps </a:t>
            </a:r>
            <a:r>
              <a:rPr lang="en-US" sz="2200" dirty="0" smtClean="0">
                <a:solidFill>
                  <a:srgbClr val="404040"/>
                </a:solidFill>
                <a:latin typeface="Abadi" panose="020B0604020104020204"/>
                <a:cs typeface="Carlito"/>
              </a:rPr>
              <a:t>to mark </a:t>
            </a:r>
            <a:r>
              <a:rPr lang="en-US" sz="2200" dirty="0">
                <a:solidFill>
                  <a:srgbClr val="404040"/>
                </a:solidFill>
                <a:latin typeface="Abadi" panose="020B0604020104020204"/>
                <a:cs typeface="Carlito"/>
              </a:rPr>
              <a:t>Launch Sites, successful and unsuccessful landings, and a proximity example  to key locations: Railway, Highway, Coast, and City.</a:t>
            </a:r>
          </a:p>
          <a:p>
            <a:pPr marL="16510" marR="311150">
              <a:lnSpc>
                <a:spcPct val="100000"/>
              </a:lnSpc>
              <a:spcBef>
                <a:spcPts val="1115"/>
              </a:spcBef>
            </a:pPr>
            <a:r>
              <a:rPr lang="en-US" sz="2200" dirty="0">
                <a:solidFill>
                  <a:srgbClr val="404040"/>
                </a:solidFill>
                <a:latin typeface="Abadi" panose="020B0604020104020204"/>
                <a:cs typeface="Carlito"/>
              </a:rPr>
              <a:t>This allows us to understand why launch sites may be located where they are. Also visualizes  successful landings relative to location.</a:t>
            </a:r>
          </a:p>
          <a:p>
            <a:pPr marL="16510">
              <a:lnSpc>
                <a:spcPct val="100000"/>
              </a:lnSpc>
              <a:spcBef>
                <a:spcPts val="1070"/>
              </a:spcBef>
            </a:pPr>
            <a:r>
              <a:rPr lang="en-US" sz="2200" dirty="0">
                <a:solidFill>
                  <a:srgbClr val="404040"/>
                </a:solidFill>
                <a:latin typeface="Abadi" panose="020B0604020104020204"/>
                <a:cs typeface="Carlito"/>
              </a:rPr>
              <a:t>GitHub </a:t>
            </a:r>
            <a:r>
              <a:rPr lang="en-US" sz="2200" dirty="0" smtClean="0">
                <a:solidFill>
                  <a:srgbClr val="404040"/>
                </a:solidFill>
                <a:latin typeface="Abadi" panose="020B0604020104020204"/>
                <a:cs typeface="Carlito"/>
              </a:rPr>
              <a:t>URL : </a:t>
            </a:r>
            <a:r>
              <a:rPr lang="en-US" sz="2200" dirty="0" smtClean="0">
                <a:solidFill>
                  <a:srgbClr val="404040"/>
                </a:solidFill>
                <a:latin typeface="Abadi" panose="020B0604020104020204"/>
                <a:cs typeface="Carlito"/>
                <a:hlinkClick r:id="rId3"/>
              </a:rPr>
              <a:t>Interactive map with Folium</a:t>
            </a:r>
            <a:endParaRPr lang="en-US" sz="2200" dirty="0">
              <a:solidFill>
                <a:srgbClr val="404040"/>
              </a:solidFill>
              <a:latin typeface="Abadi" panose="020B0604020104020204"/>
              <a:cs typeface="Carlito"/>
            </a:endParaRPr>
          </a:p>
          <a:p>
            <a:pPr marL="0" indent="0">
              <a:buNone/>
            </a:pPr>
            <a:endParaRPr lang="en-US" sz="2200" dirty="0">
              <a:latin typeface="Abadi" panose="020B0604020104020204"/>
            </a:endParaRPr>
          </a:p>
        </p:txBody>
      </p:sp>
      <p:sp>
        <p:nvSpPr>
          <p:cNvPr id="3" name="Title 1">
            <a:extLst>
              <a:ext uri="{FF2B5EF4-FFF2-40B4-BE49-F238E27FC236}">
                <a16:creationId xmlns=""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fr-FR" dirty="0" smtClean="0">
                <a:solidFill>
                  <a:srgbClr val="0B49CB"/>
                </a:solidFill>
                <a:latin typeface="Abadi"/>
              </a:rPr>
              <a:t>Locations of </a:t>
            </a:r>
            <a:r>
              <a:rPr lang="fr-FR" dirty="0" err="1" smtClean="0">
                <a:solidFill>
                  <a:srgbClr val="0B49CB"/>
                </a:solidFill>
                <a:latin typeface="Abadi"/>
              </a:rPr>
              <a:t>Launch</a:t>
            </a:r>
            <a:r>
              <a:rPr lang="fr-FR" dirty="0" smtClean="0">
                <a:solidFill>
                  <a:srgbClr val="0B49CB"/>
                </a:solidFill>
                <a:latin typeface="Abadi"/>
              </a:rPr>
              <a:t> Site</a:t>
            </a:r>
            <a:endParaRPr lang="en-US" dirty="0">
              <a:solidFill>
                <a:srgbClr val="0B49CB"/>
              </a:solidFill>
              <a:latin typeface="Abadi"/>
            </a:endParaRPr>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323746"/>
            <a:ext cx="8698103" cy="4560219"/>
          </a:xfrm>
          <a:prstGeom prst="rect">
            <a:avLst/>
          </a:prstGeom>
        </p:spPr>
      </p:pic>
      <p:sp>
        <p:nvSpPr>
          <p:cNvPr id="7" name="ZoneTexte 6"/>
          <p:cNvSpPr txBox="1"/>
          <p:nvPr/>
        </p:nvSpPr>
        <p:spPr>
          <a:xfrm>
            <a:off x="9680713" y="1480930"/>
            <a:ext cx="1777259" cy="3250096"/>
          </a:xfrm>
          <a:prstGeom prst="rect">
            <a:avLst/>
          </a:prstGeom>
          <a:noFill/>
        </p:spPr>
        <p:txBody>
          <a:bodyPr wrap="square" rtlCol="0">
            <a:spAutoFit/>
          </a:bodyPr>
          <a:lstStyle/>
          <a:p>
            <a:r>
              <a:rPr lang="fr-FR" sz="2200" dirty="0" smtClean="0">
                <a:latin typeface="Abadi" panose="020B0604020104020204"/>
              </a:rPr>
              <a:t>The sites are </a:t>
            </a:r>
            <a:r>
              <a:rPr lang="fr-FR" sz="2200" dirty="0" err="1" smtClean="0">
                <a:latin typeface="Abadi" panose="020B0604020104020204"/>
              </a:rPr>
              <a:t>located</a:t>
            </a:r>
            <a:r>
              <a:rPr lang="fr-FR" sz="2200" dirty="0" smtClean="0">
                <a:latin typeface="Abadi" panose="020B0604020104020204"/>
              </a:rPr>
              <a:t> on opposite places.</a:t>
            </a:r>
          </a:p>
          <a:p>
            <a:r>
              <a:rPr lang="fr-FR" sz="2200" dirty="0" smtClean="0">
                <a:latin typeface="Abadi" panose="020B0604020104020204"/>
              </a:rPr>
              <a:t>But </a:t>
            </a:r>
            <a:r>
              <a:rPr lang="fr-FR" sz="2200" dirty="0" err="1" smtClean="0">
                <a:latin typeface="Abadi" panose="020B0604020104020204"/>
              </a:rPr>
              <a:t>we</a:t>
            </a:r>
            <a:r>
              <a:rPr lang="fr-FR" sz="2200" dirty="0" smtClean="0">
                <a:latin typeface="Abadi" panose="020B0604020104020204"/>
              </a:rPr>
              <a:t> </a:t>
            </a:r>
            <a:r>
              <a:rPr lang="fr-FR" sz="2200" dirty="0" err="1" smtClean="0">
                <a:latin typeface="Abadi" panose="020B0604020104020204"/>
              </a:rPr>
              <a:t>can</a:t>
            </a:r>
            <a:r>
              <a:rPr lang="fr-FR" sz="2200" dirty="0" smtClean="0">
                <a:latin typeface="Abadi" panose="020B0604020104020204"/>
              </a:rPr>
              <a:t> </a:t>
            </a:r>
            <a:r>
              <a:rPr lang="fr-FR" sz="2200" dirty="0" err="1" smtClean="0">
                <a:latin typeface="Abadi" panose="020B0604020104020204"/>
              </a:rPr>
              <a:t>see</a:t>
            </a:r>
            <a:r>
              <a:rPr lang="fr-FR" sz="2200" dirty="0" smtClean="0">
                <a:latin typeface="Abadi" panose="020B0604020104020204"/>
              </a:rPr>
              <a:t> </a:t>
            </a:r>
            <a:r>
              <a:rPr lang="fr-FR" sz="2200" dirty="0" err="1" smtClean="0">
                <a:latin typeface="Abadi" panose="020B0604020104020204"/>
              </a:rPr>
              <a:t>that</a:t>
            </a:r>
            <a:r>
              <a:rPr lang="fr-FR" sz="2200" dirty="0" smtClean="0">
                <a:latin typeface="Abadi" panose="020B0604020104020204"/>
              </a:rPr>
              <a:t> </a:t>
            </a:r>
            <a:r>
              <a:rPr lang="fr-FR" sz="2200" dirty="0" err="1" smtClean="0">
                <a:latin typeface="Abadi" panose="020B0604020104020204"/>
              </a:rPr>
              <a:t>they</a:t>
            </a:r>
            <a:r>
              <a:rPr lang="fr-FR" sz="2200" dirty="0" smtClean="0">
                <a:latin typeface="Abadi" panose="020B0604020104020204"/>
              </a:rPr>
              <a:t> are all </a:t>
            </a:r>
            <a:r>
              <a:rPr lang="fr-FR" sz="2200" dirty="0" err="1" smtClean="0">
                <a:latin typeface="Abadi" panose="020B0604020104020204"/>
              </a:rPr>
              <a:t>near</a:t>
            </a:r>
            <a:r>
              <a:rPr lang="fr-FR" sz="2200" dirty="0" smtClean="0">
                <a:latin typeface="Abadi" panose="020B0604020104020204"/>
              </a:rPr>
              <a:t> the </a:t>
            </a:r>
            <a:r>
              <a:rPr lang="fr-FR" sz="2200" dirty="0" err="1" smtClean="0">
                <a:latin typeface="Abadi" panose="020B0604020104020204"/>
              </a:rPr>
              <a:t>ocean</a:t>
            </a:r>
            <a:r>
              <a:rPr lang="fr-FR" sz="2200" dirty="0" smtClean="0">
                <a:latin typeface="Abadi" panose="020B0604020104020204"/>
              </a:rPr>
              <a:t>.</a:t>
            </a:r>
            <a:endParaRPr lang="en-US" sz="2200" dirty="0">
              <a:latin typeface="Abadi" panose="020B0604020104020204"/>
            </a:endParaRPr>
          </a:p>
        </p:txBody>
      </p:sp>
    </p:spTree>
    <p:extLst>
      <p:ext uri="{BB962C8B-B14F-4D97-AF65-F5344CB8AC3E}">
        <p14:creationId xmlns:p14="http://schemas.microsoft.com/office/powerpoint/2010/main" val="981671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981121" y="2229912"/>
            <a:ext cx="3185220" cy="3096014"/>
          </a:xfrm>
          <a:prstGeom prst="rect">
            <a:avLst/>
          </a:prstGeom>
        </p:spPr>
        <p:txBody>
          <a:bodyPr lIns="91440" tIns="45720" rIns="91440" bIns="45720" anchor="t">
            <a:noAutofit/>
          </a:bodyPr>
          <a:lstStyle/>
          <a:p>
            <a:pPr marL="0" indent="0">
              <a:lnSpc>
                <a:spcPts val="2305"/>
              </a:lnSpc>
              <a:spcBef>
                <a:spcPts val="100"/>
              </a:spcBef>
              <a:buNone/>
            </a:pPr>
            <a:r>
              <a:rPr lang="en-US" sz="2200" spc="-25" dirty="0">
                <a:solidFill>
                  <a:srgbClr val="404040"/>
                </a:solidFill>
                <a:latin typeface="Abadi" panose="020B0604020104020204"/>
                <a:cs typeface="Carlito"/>
              </a:rPr>
              <a:t>Clusters </a:t>
            </a:r>
            <a:r>
              <a:rPr lang="en-US" sz="2200" spc="-5" dirty="0">
                <a:solidFill>
                  <a:srgbClr val="404040"/>
                </a:solidFill>
                <a:latin typeface="Abadi" panose="020B0604020104020204"/>
                <a:cs typeface="Carlito"/>
              </a:rPr>
              <a:t>on </a:t>
            </a:r>
            <a:r>
              <a:rPr lang="en-US" sz="2200" spc="-15" dirty="0">
                <a:solidFill>
                  <a:srgbClr val="404040"/>
                </a:solidFill>
                <a:latin typeface="Abadi" panose="020B0604020104020204"/>
                <a:cs typeface="Carlito"/>
              </a:rPr>
              <a:t>Folium </a:t>
            </a:r>
            <a:r>
              <a:rPr lang="en-US" sz="2200" dirty="0">
                <a:solidFill>
                  <a:srgbClr val="404040"/>
                </a:solidFill>
                <a:latin typeface="Abadi" panose="020B0604020104020204"/>
                <a:cs typeface="Carlito"/>
              </a:rPr>
              <a:t>map </a:t>
            </a:r>
            <a:r>
              <a:rPr lang="en-US" sz="2200" spc="-5" dirty="0">
                <a:solidFill>
                  <a:srgbClr val="404040"/>
                </a:solidFill>
                <a:latin typeface="Abadi" panose="020B0604020104020204"/>
                <a:cs typeface="Carlito"/>
              </a:rPr>
              <a:t>can </a:t>
            </a:r>
            <a:r>
              <a:rPr lang="en-US" sz="2200" dirty="0">
                <a:solidFill>
                  <a:srgbClr val="404040"/>
                </a:solidFill>
                <a:latin typeface="Abadi" panose="020B0604020104020204"/>
                <a:cs typeface="Carlito"/>
              </a:rPr>
              <a:t>be </a:t>
            </a:r>
            <a:r>
              <a:rPr lang="en-US" sz="2200" spc="-20" dirty="0">
                <a:solidFill>
                  <a:srgbClr val="404040"/>
                </a:solidFill>
                <a:latin typeface="Abadi" panose="020B0604020104020204"/>
                <a:cs typeface="Carlito"/>
              </a:rPr>
              <a:t>clicked </a:t>
            </a:r>
            <a:r>
              <a:rPr lang="en-US" sz="2200" spc="-5" dirty="0">
                <a:solidFill>
                  <a:srgbClr val="404040"/>
                </a:solidFill>
                <a:latin typeface="Abadi" panose="020B0604020104020204"/>
                <a:cs typeface="Carlito"/>
              </a:rPr>
              <a:t>on </a:t>
            </a:r>
            <a:r>
              <a:rPr lang="en-US" sz="2200" spc="-20" dirty="0">
                <a:solidFill>
                  <a:srgbClr val="404040"/>
                </a:solidFill>
                <a:latin typeface="Abadi" panose="020B0604020104020204"/>
                <a:cs typeface="Carlito"/>
              </a:rPr>
              <a:t>to display </a:t>
            </a:r>
            <a:r>
              <a:rPr lang="en-US" sz="2200" dirty="0">
                <a:solidFill>
                  <a:srgbClr val="404040"/>
                </a:solidFill>
                <a:latin typeface="Abadi" panose="020B0604020104020204"/>
                <a:cs typeface="Carlito"/>
              </a:rPr>
              <a:t>each </a:t>
            </a:r>
            <a:r>
              <a:rPr lang="en-US" sz="2200" spc="-5" dirty="0">
                <a:solidFill>
                  <a:srgbClr val="404040"/>
                </a:solidFill>
                <a:latin typeface="Abadi" panose="020B0604020104020204"/>
                <a:cs typeface="Carlito"/>
              </a:rPr>
              <a:t>successful </a:t>
            </a:r>
            <a:r>
              <a:rPr lang="en-US" sz="2200" dirty="0">
                <a:solidFill>
                  <a:srgbClr val="404040"/>
                </a:solidFill>
                <a:latin typeface="Abadi" panose="020B0604020104020204"/>
                <a:cs typeface="Carlito"/>
              </a:rPr>
              <a:t>landing </a:t>
            </a:r>
            <a:r>
              <a:rPr lang="en-US" sz="2200" spc="-5" dirty="0">
                <a:solidFill>
                  <a:srgbClr val="404040"/>
                </a:solidFill>
                <a:latin typeface="Abadi" panose="020B0604020104020204"/>
                <a:cs typeface="Carlito"/>
              </a:rPr>
              <a:t>(green icon) </a:t>
            </a:r>
            <a:r>
              <a:rPr lang="en-US" sz="2200" dirty="0">
                <a:solidFill>
                  <a:srgbClr val="404040"/>
                </a:solidFill>
                <a:latin typeface="Abadi" panose="020B0604020104020204"/>
                <a:cs typeface="Carlito"/>
              </a:rPr>
              <a:t>and</a:t>
            </a:r>
            <a:r>
              <a:rPr lang="en-US" sz="2200" spc="5" dirty="0">
                <a:solidFill>
                  <a:srgbClr val="404040"/>
                </a:solidFill>
                <a:latin typeface="Abadi" panose="020B0604020104020204"/>
                <a:cs typeface="Carlito"/>
              </a:rPr>
              <a:t> </a:t>
            </a:r>
            <a:r>
              <a:rPr lang="en-US" sz="2200" spc="-20" dirty="0" smtClean="0">
                <a:solidFill>
                  <a:srgbClr val="404040"/>
                </a:solidFill>
                <a:latin typeface="Abadi" panose="020B0604020104020204"/>
                <a:cs typeface="Carlito"/>
              </a:rPr>
              <a:t>failed</a:t>
            </a:r>
            <a:r>
              <a:rPr lang="en-US" sz="2200" dirty="0" smtClean="0">
                <a:latin typeface="Abadi" panose="020B0604020104020204"/>
                <a:cs typeface="Carlito"/>
              </a:rPr>
              <a:t> </a:t>
            </a:r>
            <a:r>
              <a:rPr lang="en-US" sz="2200" spc="-5" dirty="0" smtClean="0">
                <a:solidFill>
                  <a:srgbClr val="404040"/>
                </a:solidFill>
                <a:latin typeface="Abadi" panose="020B0604020104020204"/>
                <a:cs typeface="Carlito"/>
              </a:rPr>
              <a:t>landing </a:t>
            </a:r>
            <a:r>
              <a:rPr lang="en-US" sz="2200" spc="-15" dirty="0">
                <a:solidFill>
                  <a:srgbClr val="404040"/>
                </a:solidFill>
                <a:latin typeface="Abadi" panose="020B0604020104020204"/>
                <a:cs typeface="Carlito"/>
              </a:rPr>
              <a:t>(red </a:t>
            </a:r>
            <a:r>
              <a:rPr lang="en-US" sz="2200" spc="-5" dirty="0">
                <a:solidFill>
                  <a:srgbClr val="404040"/>
                </a:solidFill>
                <a:latin typeface="Abadi" panose="020B0604020104020204"/>
                <a:cs typeface="Carlito"/>
              </a:rPr>
              <a:t>icon). </a:t>
            </a:r>
            <a:r>
              <a:rPr lang="en-US" sz="2200" dirty="0">
                <a:solidFill>
                  <a:srgbClr val="404040"/>
                </a:solidFill>
                <a:latin typeface="Abadi" panose="020B0604020104020204"/>
                <a:cs typeface="Carlito"/>
              </a:rPr>
              <a:t>In this </a:t>
            </a:r>
            <a:r>
              <a:rPr lang="en-US" sz="2200" spc="-25" dirty="0">
                <a:solidFill>
                  <a:srgbClr val="404040"/>
                </a:solidFill>
                <a:latin typeface="Abadi" panose="020B0604020104020204"/>
                <a:cs typeface="Carlito"/>
              </a:rPr>
              <a:t>example </a:t>
            </a:r>
            <a:r>
              <a:rPr lang="en-US" sz="2200" spc="-40" dirty="0">
                <a:solidFill>
                  <a:srgbClr val="404040"/>
                </a:solidFill>
                <a:latin typeface="Abadi" panose="020B0604020104020204"/>
                <a:cs typeface="Carlito"/>
              </a:rPr>
              <a:t>VAFB </a:t>
            </a:r>
            <a:r>
              <a:rPr lang="en-US" sz="2200" spc="-5" dirty="0">
                <a:solidFill>
                  <a:srgbClr val="404040"/>
                </a:solidFill>
                <a:latin typeface="Abadi" panose="020B0604020104020204"/>
                <a:cs typeface="Carlito"/>
              </a:rPr>
              <a:t>SLC-4E </a:t>
            </a:r>
            <a:r>
              <a:rPr lang="en-US" sz="2200" spc="-20" dirty="0">
                <a:solidFill>
                  <a:srgbClr val="404040"/>
                </a:solidFill>
                <a:latin typeface="Abadi" panose="020B0604020104020204"/>
                <a:cs typeface="Carlito"/>
              </a:rPr>
              <a:t>shows </a:t>
            </a:r>
            <a:r>
              <a:rPr lang="en-US" sz="2200" dirty="0">
                <a:solidFill>
                  <a:srgbClr val="404040"/>
                </a:solidFill>
                <a:latin typeface="Abadi" panose="020B0604020104020204"/>
                <a:cs typeface="Carlito"/>
              </a:rPr>
              <a:t>4 </a:t>
            </a:r>
            <a:r>
              <a:rPr lang="en-US" sz="2200" spc="-5" dirty="0">
                <a:solidFill>
                  <a:srgbClr val="404040"/>
                </a:solidFill>
                <a:latin typeface="Abadi" panose="020B0604020104020204"/>
                <a:cs typeface="Carlito"/>
              </a:rPr>
              <a:t>successful landings </a:t>
            </a:r>
            <a:r>
              <a:rPr lang="en-US" sz="2200" dirty="0">
                <a:solidFill>
                  <a:srgbClr val="404040"/>
                </a:solidFill>
                <a:latin typeface="Abadi" panose="020B0604020104020204"/>
                <a:cs typeface="Carlito"/>
              </a:rPr>
              <a:t>and 6 </a:t>
            </a:r>
            <a:r>
              <a:rPr lang="en-US" sz="2200" spc="-20" dirty="0">
                <a:solidFill>
                  <a:srgbClr val="404040"/>
                </a:solidFill>
                <a:latin typeface="Abadi" panose="020B0604020104020204"/>
                <a:cs typeface="Carlito"/>
              </a:rPr>
              <a:t>failed</a:t>
            </a:r>
            <a:r>
              <a:rPr lang="en-US" sz="2200" spc="-65" dirty="0">
                <a:solidFill>
                  <a:srgbClr val="404040"/>
                </a:solidFill>
                <a:latin typeface="Abadi" panose="020B0604020104020204"/>
                <a:cs typeface="Carlito"/>
              </a:rPr>
              <a:t> </a:t>
            </a:r>
            <a:r>
              <a:rPr lang="en-US" sz="2200" spc="-5" dirty="0">
                <a:solidFill>
                  <a:srgbClr val="404040"/>
                </a:solidFill>
                <a:latin typeface="Abadi" panose="020B0604020104020204"/>
                <a:cs typeface="Carlito"/>
              </a:rPr>
              <a:t>landings.</a:t>
            </a:r>
            <a:endParaRPr lang="en-US" sz="2200" dirty="0">
              <a:latin typeface="Abadi" panose="020B0604020104020204"/>
              <a:cs typeface="Carlito"/>
            </a:endParaRPr>
          </a:p>
        </p:txBody>
      </p:sp>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Color coded launch markers</a:t>
            </a:r>
            <a:endParaRPr lang="en-US" dirty="0">
              <a:solidFill>
                <a:srgbClr val="0B49CB"/>
              </a:solidFill>
              <a:latin typeface="Abadi"/>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1575377"/>
            <a:ext cx="7051196" cy="440508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2" name="Espace réservé du contenu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470828"/>
            <a:ext cx="8200175" cy="4534686"/>
          </a:xfrm>
          <a:prstGeom prst="rect">
            <a:avLst/>
          </a:prstGeom>
        </p:spPr>
      </p:pic>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Location proximity</a:t>
            </a:r>
            <a:endParaRPr lang="en-US" dirty="0">
              <a:solidFill>
                <a:srgbClr val="0B49CB"/>
              </a:solidFill>
              <a:latin typeface="Abadi"/>
            </a:endParaRPr>
          </a:p>
        </p:txBody>
      </p:sp>
      <p:sp>
        <p:nvSpPr>
          <p:cNvPr id="6" name="ZoneTexte 5"/>
          <p:cNvSpPr txBox="1"/>
          <p:nvPr/>
        </p:nvSpPr>
        <p:spPr>
          <a:xfrm>
            <a:off x="9124122" y="3041210"/>
            <a:ext cx="2333850" cy="1446550"/>
          </a:xfrm>
          <a:prstGeom prst="rect">
            <a:avLst/>
          </a:prstGeom>
          <a:noFill/>
        </p:spPr>
        <p:txBody>
          <a:bodyPr wrap="square" rtlCol="0">
            <a:spAutoFit/>
          </a:bodyPr>
          <a:lstStyle/>
          <a:p>
            <a:r>
              <a:rPr lang="fr-FR" sz="2200" dirty="0" err="1" smtClean="0">
                <a:latin typeface="Abadi" panose="020B0604020104020204"/>
              </a:rPr>
              <a:t>We</a:t>
            </a:r>
            <a:r>
              <a:rPr lang="fr-FR" sz="2200" dirty="0" smtClean="0">
                <a:latin typeface="Abadi" panose="020B0604020104020204"/>
              </a:rPr>
              <a:t> </a:t>
            </a:r>
            <a:r>
              <a:rPr lang="fr-FR" sz="2200" dirty="0" err="1" smtClean="0">
                <a:latin typeface="Abadi" panose="020B0604020104020204"/>
              </a:rPr>
              <a:t>can</a:t>
            </a:r>
            <a:r>
              <a:rPr lang="fr-FR" sz="2200" dirty="0" smtClean="0">
                <a:latin typeface="Abadi" panose="020B0604020104020204"/>
              </a:rPr>
              <a:t> </a:t>
            </a:r>
            <a:r>
              <a:rPr lang="fr-FR" sz="2200" dirty="0" err="1" smtClean="0">
                <a:latin typeface="Abadi" panose="020B0604020104020204"/>
              </a:rPr>
              <a:t>see</a:t>
            </a:r>
            <a:r>
              <a:rPr lang="fr-FR" sz="2200" dirty="0" smtClean="0">
                <a:latin typeface="Abadi" panose="020B0604020104020204"/>
              </a:rPr>
              <a:t> </a:t>
            </a:r>
            <a:r>
              <a:rPr lang="fr-FR" sz="2200" dirty="0" err="1" smtClean="0">
                <a:latin typeface="Abadi" panose="020B0604020104020204"/>
              </a:rPr>
              <a:t>that</a:t>
            </a:r>
            <a:r>
              <a:rPr lang="fr-FR" sz="2200" dirty="0" smtClean="0">
                <a:latin typeface="Abadi" panose="020B0604020104020204"/>
              </a:rPr>
              <a:t> </a:t>
            </a:r>
            <a:r>
              <a:rPr lang="en-US" sz="2200" dirty="0">
                <a:latin typeface="Abadi" panose="020B0604020104020204"/>
              </a:rPr>
              <a:t>VAFB </a:t>
            </a:r>
            <a:r>
              <a:rPr lang="en-US" sz="2200" dirty="0" smtClean="0">
                <a:latin typeface="Abadi" panose="020B0604020104020204"/>
              </a:rPr>
              <a:t>SLC-4E is 1.26 km far from the railway</a:t>
            </a:r>
            <a:endParaRPr lang="en-US" sz="2200" dirty="0">
              <a:latin typeface="Abadi" panose="020B0604020104020204"/>
            </a:endParaRPr>
          </a:p>
        </p:txBody>
      </p:sp>
    </p:spTree>
    <p:extLst>
      <p:ext uri="{BB962C8B-B14F-4D97-AF65-F5344CB8AC3E}">
        <p14:creationId xmlns:p14="http://schemas.microsoft.com/office/powerpoint/2010/main" val="232499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16510">
              <a:lnSpc>
                <a:spcPct val="100000"/>
              </a:lnSpc>
              <a:spcBef>
                <a:spcPts val="1200"/>
              </a:spcBef>
            </a:pPr>
            <a:r>
              <a:rPr lang="en-US" sz="2200" dirty="0">
                <a:solidFill>
                  <a:srgbClr val="404040"/>
                </a:solidFill>
                <a:latin typeface="Abadi" panose="020B0604020104020204"/>
                <a:cs typeface="Carlito"/>
              </a:rPr>
              <a:t>Dashboard includes a pie chart and a scatter plot.</a:t>
            </a:r>
          </a:p>
          <a:p>
            <a:pPr marL="16510" marR="84455">
              <a:lnSpc>
                <a:spcPct val="100000"/>
              </a:lnSpc>
              <a:spcBef>
                <a:spcPts val="1275"/>
              </a:spcBef>
            </a:pPr>
            <a:r>
              <a:rPr lang="en-US" sz="2200" dirty="0">
                <a:solidFill>
                  <a:srgbClr val="404040"/>
                </a:solidFill>
                <a:latin typeface="Abadi" panose="020B0604020104020204"/>
                <a:cs typeface="Carlito"/>
              </a:rPr>
              <a:t>Pie chart can be selected to show distribution of successful landings across all launch sites and  can be selected to show individual launch site success rates.</a:t>
            </a:r>
          </a:p>
          <a:p>
            <a:pPr marL="16510" marR="5080">
              <a:lnSpc>
                <a:spcPct val="100000"/>
              </a:lnSpc>
              <a:spcBef>
                <a:spcPts val="1375"/>
              </a:spcBef>
            </a:pPr>
            <a:r>
              <a:rPr lang="en-US" sz="2200" dirty="0">
                <a:solidFill>
                  <a:srgbClr val="404040"/>
                </a:solidFill>
                <a:latin typeface="Abadi" panose="020B0604020104020204"/>
                <a:cs typeface="Carlito"/>
              </a:rPr>
              <a:t>Scatter plot takes two inputs: All sites or individual site and payload mass on a slider between 0  and 10000 kg.</a:t>
            </a:r>
          </a:p>
          <a:p>
            <a:pPr marL="16510">
              <a:lnSpc>
                <a:spcPct val="100000"/>
              </a:lnSpc>
              <a:spcBef>
                <a:spcPts val="1050"/>
              </a:spcBef>
            </a:pPr>
            <a:r>
              <a:rPr lang="en-US" sz="2200" dirty="0">
                <a:solidFill>
                  <a:srgbClr val="404040"/>
                </a:solidFill>
                <a:latin typeface="Abadi" panose="020B0604020104020204"/>
                <a:cs typeface="Carlito"/>
              </a:rPr>
              <a:t>The pie chart is used to visualize launch site success rate.</a:t>
            </a:r>
          </a:p>
          <a:p>
            <a:pPr marL="16510">
              <a:lnSpc>
                <a:spcPct val="100000"/>
              </a:lnSpc>
              <a:spcBef>
                <a:spcPts val="1105"/>
              </a:spcBef>
            </a:pPr>
            <a:r>
              <a:rPr lang="en-US" sz="2200" dirty="0">
                <a:solidFill>
                  <a:srgbClr val="404040"/>
                </a:solidFill>
                <a:latin typeface="Abadi" panose="020B0604020104020204"/>
                <a:cs typeface="Carlito"/>
              </a:rPr>
              <a:t>The scatter plot can help us see how success varies across launch sites, payload mass, and booster version category.</a:t>
            </a:r>
          </a:p>
          <a:p>
            <a:pPr>
              <a:lnSpc>
                <a:spcPct val="100000"/>
              </a:lnSpc>
              <a:spcBef>
                <a:spcPts val="1400"/>
              </a:spcBef>
            </a:pPr>
            <a:r>
              <a:rPr lang="en-US" sz="2200" dirty="0">
                <a:solidFill>
                  <a:srgbClr val="404040"/>
                </a:solidFill>
                <a:latin typeface="Abadi" panose="020B0604020104020204"/>
                <a:cs typeface="Carlito"/>
              </a:rPr>
              <a:t>GitHub URL : </a:t>
            </a:r>
            <a:r>
              <a:rPr lang="en-US" sz="2200" dirty="0" smtClean="0">
                <a:solidFill>
                  <a:schemeClr val="accent3">
                    <a:lumMod val="25000"/>
                  </a:schemeClr>
                </a:solidFill>
                <a:latin typeface="Abadi" panose="020B0604020104020204"/>
                <a:hlinkClick r:id="rId4"/>
              </a:rPr>
              <a:t>Dashboard with </a:t>
            </a:r>
            <a:r>
              <a:rPr lang="en-US" sz="2200" dirty="0" err="1" smtClean="0">
                <a:solidFill>
                  <a:schemeClr val="accent3">
                    <a:lumMod val="25000"/>
                  </a:schemeClr>
                </a:solidFill>
                <a:latin typeface="Abadi" panose="020B0604020104020204"/>
                <a:hlinkClick r:id="rId4"/>
              </a:rPr>
              <a:t>Plotly</a:t>
            </a:r>
            <a:r>
              <a:rPr lang="en-US" sz="2200" dirty="0" smtClean="0">
                <a:solidFill>
                  <a:schemeClr val="accent3">
                    <a:lumMod val="25000"/>
                  </a:schemeClr>
                </a:solidFill>
                <a:latin typeface="Abadi" panose="020B0604020104020204"/>
                <a:hlinkClick r:id="rId4"/>
              </a:rPr>
              <a:t> Dash</a:t>
            </a:r>
            <a:endParaRPr lang="en-US" sz="2200" dirty="0">
              <a:latin typeface="Abadi" panose="020B0604020104020204"/>
            </a:endParaRPr>
          </a:p>
        </p:txBody>
      </p:sp>
      <p:sp>
        <p:nvSpPr>
          <p:cNvPr id="3" name="Title 1">
            <a:extLst>
              <a:ext uri="{FF2B5EF4-FFF2-40B4-BE49-F238E27FC236}">
                <a16:creationId xmlns=""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C7B9C153-C85C-3240-8E7E-523FBC004564}"/>
              </a:ext>
            </a:extLst>
          </p:cNvPr>
          <p:cNvSpPr txBox="1">
            <a:spLocks/>
          </p:cNvSpPr>
          <p:nvPr/>
        </p:nvSpPr>
        <p:spPr>
          <a:xfrm>
            <a:off x="719387" y="1431006"/>
            <a:ext cx="10616847" cy="511888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5080" indent="0">
              <a:lnSpc>
                <a:spcPct val="100000"/>
              </a:lnSpc>
              <a:spcBef>
                <a:spcPts val="100"/>
              </a:spcBef>
              <a:buNone/>
            </a:pPr>
            <a:endParaRPr lang="en-US" sz="1600" spc="-5" dirty="0" smtClean="0">
              <a:solidFill>
                <a:srgbClr val="BB562C"/>
              </a:solidFill>
              <a:latin typeface="Abadi" panose="020B0604020104020204"/>
              <a:cs typeface="Carlito"/>
            </a:endParaRPr>
          </a:p>
          <a:p>
            <a:pPr marL="0" marR="5080" indent="0">
              <a:lnSpc>
                <a:spcPct val="100000"/>
              </a:lnSpc>
              <a:spcBef>
                <a:spcPts val="100"/>
              </a:spcBef>
              <a:buNone/>
            </a:pPr>
            <a:endParaRPr lang="en-US" sz="1600" spc="-5" dirty="0" smtClean="0">
              <a:solidFill>
                <a:srgbClr val="BB562C"/>
              </a:solidFill>
              <a:latin typeface="Abadi" panose="020B0604020104020204"/>
              <a:cs typeface="Carlito"/>
            </a:endParaRPr>
          </a:p>
          <a:p>
            <a:pPr marL="12700" marR="5080">
              <a:lnSpc>
                <a:spcPct val="100000"/>
              </a:lnSpc>
              <a:spcBef>
                <a:spcPts val="100"/>
              </a:spcBef>
            </a:pPr>
            <a:endParaRPr lang="en-US" sz="1600" spc="-5" dirty="0">
              <a:solidFill>
                <a:srgbClr val="BB562C"/>
              </a:solidFill>
              <a:latin typeface="Abadi" panose="020B0604020104020204"/>
              <a:cs typeface="Carlito"/>
            </a:endParaRPr>
          </a:p>
          <a:p>
            <a:pPr marL="12700" marR="5080">
              <a:lnSpc>
                <a:spcPct val="100000"/>
              </a:lnSpc>
              <a:spcBef>
                <a:spcPts val="100"/>
              </a:spcBef>
            </a:pPr>
            <a:endParaRPr lang="en-US" sz="1600" spc="-5" dirty="0" smtClean="0">
              <a:solidFill>
                <a:srgbClr val="BB562C"/>
              </a:solidFill>
              <a:latin typeface="Abadi" panose="020B0604020104020204"/>
              <a:cs typeface="Carlito"/>
            </a:endParaRPr>
          </a:p>
          <a:p>
            <a:pPr marL="12700" marR="5080">
              <a:lnSpc>
                <a:spcPct val="100000"/>
              </a:lnSpc>
              <a:spcBef>
                <a:spcPts val="100"/>
              </a:spcBef>
            </a:pPr>
            <a:endParaRPr lang="en-US" sz="1600" spc="-5" dirty="0">
              <a:solidFill>
                <a:srgbClr val="BB562C"/>
              </a:solidFill>
              <a:latin typeface="Abadi" panose="020B0604020104020204"/>
              <a:cs typeface="Carlito"/>
            </a:endParaRPr>
          </a:p>
          <a:p>
            <a:pPr marL="12700" marR="5080">
              <a:lnSpc>
                <a:spcPct val="100000"/>
              </a:lnSpc>
              <a:spcBef>
                <a:spcPts val="100"/>
              </a:spcBef>
            </a:pPr>
            <a:endParaRPr lang="en-US" sz="1600" spc="-5" dirty="0" smtClean="0">
              <a:solidFill>
                <a:srgbClr val="BB562C"/>
              </a:solidFill>
              <a:latin typeface="Abadi" panose="020B0604020104020204"/>
              <a:cs typeface="Carlito"/>
            </a:endParaRPr>
          </a:p>
          <a:p>
            <a:pPr marL="12700" marR="5080">
              <a:lnSpc>
                <a:spcPct val="100000"/>
              </a:lnSpc>
              <a:spcBef>
                <a:spcPts val="100"/>
              </a:spcBef>
            </a:pPr>
            <a:endParaRPr lang="en-US" sz="1600" spc="-5" dirty="0">
              <a:solidFill>
                <a:srgbClr val="BB562C"/>
              </a:solidFill>
              <a:latin typeface="Abadi" panose="020B0604020104020204"/>
              <a:cs typeface="Carlito"/>
            </a:endParaRPr>
          </a:p>
          <a:p>
            <a:pPr marL="12700" marR="5080">
              <a:lnSpc>
                <a:spcPct val="100000"/>
              </a:lnSpc>
              <a:spcBef>
                <a:spcPts val="100"/>
              </a:spcBef>
            </a:pPr>
            <a:endParaRPr lang="en-US" sz="1600" spc="-5" dirty="0" smtClean="0">
              <a:solidFill>
                <a:srgbClr val="BB562C"/>
              </a:solidFill>
              <a:latin typeface="Abadi" panose="020B0604020104020204"/>
              <a:cs typeface="Carlito"/>
            </a:endParaRPr>
          </a:p>
          <a:p>
            <a:pPr marL="12700" marR="5080">
              <a:lnSpc>
                <a:spcPct val="100000"/>
              </a:lnSpc>
              <a:spcBef>
                <a:spcPts val="100"/>
              </a:spcBef>
            </a:pPr>
            <a:endParaRPr lang="en-US" sz="1600" spc="-5" dirty="0">
              <a:solidFill>
                <a:srgbClr val="BB562C"/>
              </a:solidFill>
              <a:latin typeface="Abadi" panose="020B0604020104020204"/>
              <a:cs typeface="Carlito"/>
            </a:endParaRPr>
          </a:p>
          <a:p>
            <a:pPr marL="12700" marR="5080">
              <a:lnSpc>
                <a:spcPct val="100000"/>
              </a:lnSpc>
              <a:spcBef>
                <a:spcPts val="100"/>
              </a:spcBef>
            </a:pPr>
            <a:endParaRPr lang="en-US" sz="1600" spc="-5" dirty="0" smtClean="0">
              <a:solidFill>
                <a:srgbClr val="BB562C"/>
              </a:solidFill>
              <a:latin typeface="Abadi" panose="020B0604020104020204"/>
              <a:cs typeface="Carlito"/>
            </a:endParaRPr>
          </a:p>
          <a:p>
            <a:pPr marL="12700" marR="5080">
              <a:lnSpc>
                <a:spcPct val="100000"/>
              </a:lnSpc>
              <a:spcBef>
                <a:spcPts val="100"/>
              </a:spcBef>
            </a:pPr>
            <a:endParaRPr lang="en-US" sz="1600" spc="-5" dirty="0">
              <a:solidFill>
                <a:srgbClr val="BB562C"/>
              </a:solidFill>
              <a:latin typeface="Abadi" panose="020B0604020104020204"/>
              <a:cs typeface="Carlito"/>
            </a:endParaRPr>
          </a:p>
          <a:p>
            <a:pPr marL="16510" marR="5080">
              <a:lnSpc>
                <a:spcPct val="100000"/>
              </a:lnSpc>
              <a:spcBef>
                <a:spcPts val="100"/>
              </a:spcBef>
              <a:buFont typeface="Arial" panose="020B0604020202020204" pitchFamily="34" charset="0"/>
              <a:buChar char="•"/>
            </a:pPr>
            <a:endParaRPr lang="fr-FR" sz="1600" dirty="0" smtClean="0">
              <a:solidFill>
                <a:srgbClr val="404040"/>
              </a:solidFill>
              <a:latin typeface="Abadi" panose="020B0604020104020204"/>
              <a:cs typeface="Carlito"/>
            </a:endParaRPr>
          </a:p>
          <a:p>
            <a:pPr marL="0" marR="5080" indent="0">
              <a:lnSpc>
                <a:spcPct val="100000"/>
              </a:lnSpc>
              <a:spcBef>
                <a:spcPts val="100"/>
              </a:spcBef>
              <a:buNone/>
            </a:pPr>
            <a:endParaRPr lang="fr-FR" sz="1600" dirty="0" smtClean="0">
              <a:solidFill>
                <a:srgbClr val="404040"/>
              </a:solidFill>
              <a:latin typeface="Abadi" panose="020B0604020104020204"/>
              <a:cs typeface="Carlito"/>
            </a:endParaRPr>
          </a:p>
          <a:p>
            <a:pPr marL="0" marR="5080" indent="0">
              <a:lnSpc>
                <a:spcPct val="100000"/>
              </a:lnSpc>
              <a:spcBef>
                <a:spcPts val="100"/>
              </a:spcBef>
              <a:buNone/>
            </a:pPr>
            <a:endParaRPr lang="fr-FR" sz="1600" dirty="0">
              <a:solidFill>
                <a:srgbClr val="404040"/>
              </a:solidFill>
              <a:latin typeface="Abadi" panose="020B0604020104020204"/>
              <a:cs typeface="Carlito"/>
            </a:endParaRPr>
          </a:p>
          <a:p>
            <a:pPr marL="0" marR="5080" indent="0">
              <a:lnSpc>
                <a:spcPct val="100000"/>
              </a:lnSpc>
              <a:spcBef>
                <a:spcPts val="100"/>
              </a:spcBef>
              <a:buNone/>
            </a:pPr>
            <a:endParaRPr lang="fr-FR" sz="1600" dirty="0" smtClean="0">
              <a:solidFill>
                <a:srgbClr val="404040"/>
              </a:solidFill>
              <a:latin typeface="Abadi" panose="020B0604020104020204"/>
              <a:cs typeface="Carlito"/>
            </a:endParaRPr>
          </a:p>
          <a:p>
            <a:pPr marL="0" marR="5080" indent="0">
              <a:lnSpc>
                <a:spcPct val="100000"/>
              </a:lnSpc>
              <a:spcBef>
                <a:spcPts val="100"/>
              </a:spcBef>
              <a:buNone/>
            </a:pPr>
            <a:endParaRPr lang="fr-FR" sz="1600" dirty="0">
              <a:solidFill>
                <a:srgbClr val="404040"/>
              </a:solidFill>
              <a:latin typeface="Abadi" panose="020B0604020104020204"/>
              <a:cs typeface="Carlito"/>
            </a:endParaRPr>
          </a:p>
          <a:p>
            <a:pPr marL="16510" marR="5080">
              <a:lnSpc>
                <a:spcPct val="100000"/>
              </a:lnSpc>
              <a:spcBef>
                <a:spcPts val="100"/>
              </a:spcBef>
              <a:buFont typeface="Arial" panose="020B0604020202020204" pitchFamily="34" charset="0"/>
              <a:buChar char="•"/>
            </a:pPr>
            <a:endParaRPr lang="fr-FR" sz="1600" dirty="0" smtClean="0">
              <a:solidFill>
                <a:srgbClr val="404040"/>
              </a:solidFill>
              <a:latin typeface="Abadi" panose="020B0604020104020204"/>
              <a:cs typeface="Carlito"/>
            </a:endParaRPr>
          </a:p>
          <a:p>
            <a:pPr marL="0" marR="5080" indent="0">
              <a:lnSpc>
                <a:spcPct val="100000"/>
              </a:lnSpc>
              <a:spcBef>
                <a:spcPts val="100"/>
              </a:spcBef>
              <a:buNone/>
            </a:pPr>
            <a:endParaRPr lang="en-US" sz="1600" dirty="0">
              <a:solidFill>
                <a:srgbClr val="404040"/>
              </a:solidFill>
              <a:latin typeface="Abadi" panose="020B0604020104020204"/>
              <a:cs typeface="Carlito"/>
            </a:endParaRPr>
          </a:p>
          <a:p>
            <a:pPr marL="0" marR="5080" indent="0">
              <a:lnSpc>
                <a:spcPct val="100000"/>
              </a:lnSpc>
              <a:spcBef>
                <a:spcPts val="100"/>
              </a:spcBef>
              <a:buNone/>
            </a:pPr>
            <a:r>
              <a:rPr lang="en-US" sz="1800" dirty="0">
                <a:solidFill>
                  <a:srgbClr val="404040"/>
                </a:solidFill>
                <a:latin typeface="Abadi" panose="020B0604020104020204"/>
                <a:cs typeface="Carlito"/>
              </a:rPr>
              <a:t>This is a preview of the </a:t>
            </a:r>
            <a:r>
              <a:rPr lang="en-US" sz="1800" dirty="0" err="1">
                <a:solidFill>
                  <a:srgbClr val="404040"/>
                </a:solidFill>
                <a:latin typeface="Abadi" panose="020B0604020104020204"/>
                <a:cs typeface="Carlito"/>
              </a:rPr>
              <a:t>Plotly</a:t>
            </a:r>
            <a:r>
              <a:rPr lang="en-US" sz="1800" dirty="0">
                <a:solidFill>
                  <a:srgbClr val="404040"/>
                </a:solidFill>
                <a:latin typeface="Abadi" panose="020B0604020104020204"/>
                <a:cs typeface="Carlito"/>
              </a:rPr>
              <a:t> </a:t>
            </a:r>
            <a:r>
              <a:rPr lang="en-US" sz="1800" dirty="0" err="1" smtClean="0">
                <a:solidFill>
                  <a:srgbClr val="404040"/>
                </a:solidFill>
                <a:latin typeface="Abadi" panose="020B0604020104020204"/>
                <a:cs typeface="Carlito"/>
              </a:rPr>
              <a:t>dashboard.It’s</a:t>
            </a:r>
            <a:r>
              <a:rPr lang="en-US" sz="1800" dirty="0" smtClean="0">
                <a:solidFill>
                  <a:srgbClr val="404040"/>
                </a:solidFill>
                <a:latin typeface="Abadi" panose="020B0604020104020204"/>
                <a:cs typeface="Carlito"/>
              </a:rPr>
              <a:t> interactive and show statistics for different launch site.</a:t>
            </a:r>
            <a:endParaRPr lang="en-US" sz="1800" dirty="0">
              <a:solidFill>
                <a:srgbClr val="404040"/>
              </a:solidFill>
              <a:latin typeface="Abadi" panose="020B0604020104020204"/>
              <a:cs typeface="Carlito"/>
            </a:endParaRPr>
          </a:p>
        </p:txBody>
      </p:sp>
      <p:sp>
        <p:nvSpPr>
          <p:cNvPr id="4" name="Slide Number Placeholder 3">
            <a:extLst>
              <a:ext uri="{FF2B5EF4-FFF2-40B4-BE49-F238E27FC236}">
                <a16:creationId xmlns=""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7" name="Title 1">
            <a:extLst>
              <a:ext uri="{FF2B5EF4-FFF2-40B4-BE49-F238E27FC236}">
                <a16:creationId xmlns=""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9548" y="1431006"/>
            <a:ext cx="9519448" cy="4251260"/>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28</a:t>
            </a:fld>
            <a:endParaRPr lang="en-US"/>
          </a:p>
        </p:txBody>
      </p:sp>
      <p:pic>
        <p:nvPicPr>
          <p:cNvPr id="2" name="Espace réservé du contenu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1120229" y="1422961"/>
            <a:ext cx="9815163" cy="3545776"/>
          </a:xfrm>
          <a:prstGeom prst="rect">
            <a:avLst/>
          </a:prstGeom>
        </p:spPr>
      </p:pic>
      <p:sp>
        <p:nvSpPr>
          <p:cNvPr id="8" name="Title 1">
            <a:extLst>
              <a:ext uri="{FF2B5EF4-FFF2-40B4-BE49-F238E27FC236}">
                <a16:creationId xmlns=""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Percentage of successful launches on launch sites</a:t>
            </a:r>
            <a:endParaRPr lang="en-US" dirty="0">
              <a:solidFill>
                <a:srgbClr val="0B49CB"/>
              </a:solidFill>
              <a:latin typeface="Abadi"/>
            </a:endParaRPr>
          </a:p>
        </p:txBody>
      </p:sp>
      <p:sp>
        <p:nvSpPr>
          <p:cNvPr id="4" name="ZoneTexte 3"/>
          <p:cNvSpPr txBox="1"/>
          <p:nvPr/>
        </p:nvSpPr>
        <p:spPr>
          <a:xfrm>
            <a:off x="1344132" y="5108713"/>
            <a:ext cx="9941479" cy="1446550"/>
          </a:xfrm>
          <a:prstGeom prst="rect">
            <a:avLst/>
          </a:prstGeom>
          <a:noFill/>
        </p:spPr>
        <p:txBody>
          <a:bodyPr wrap="square" rtlCol="0">
            <a:spAutoFit/>
          </a:bodyPr>
          <a:lstStyle/>
          <a:p>
            <a:r>
              <a:rPr lang="en-US" sz="2200" spc="-5" dirty="0">
                <a:solidFill>
                  <a:srgbClr val="404040"/>
                </a:solidFill>
                <a:latin typeface="Abadi" panose="020B0604020104020204"/>
                <a:cs typeface="Carlito"/>
              </a:rPr>
              <a:t>This is </a:t>
            </a:r>
            <a:r>
              <a:rPr lang="en-US" sz="2200" dirty="0">
                <a:solidFill>
                  <a:srgbClr val="404040"/>
                </a:solidFill>
                <a:latin typeface="Abadi" panose="020B0604020104020204"/>
                <a:cs typeface="Carlito"/>
              </a:rPr>
              <a:t>the </a:t>
            </a:r>
            <a:r>
              <a:rPr lang="en-US" sz="2200" spc="-5" dirty="0">
                <a:solidFill>
                  <a:srgbClr val="404040"/>
                </a:solidFill>
                <a:latin typeface="Abadi" panose="020B0604020104020204"/>
                <a:cs typeface="Carlito"/>
              </a:rPr>
              <a:t>distribution of successful </a:t>
            </a:r>
            <a:r>
              <a:rPr lang="en-US" sz="2200" dirty="0">
                <a:solidFill>
                  <a:srgbClr val="404040"/>
                </a:solidFill>
                <a:latin typeface="Abadi" panose="020B0604020104020204"/>
                <a:cs typeface="Carlito"/>
              </a:rPr>
              <a:t>landings </a:t>
            </a:r>
            <a:r>
              <a:rPr lang="en-US" sz="2200" spc="-20" dirty="0">
                <a:solidFill>
                  <a:srgbClr val="404040"/>
                </a:solidFill>
                <a:latin typeface="Abadi" panose="020B0604020104020204"/>
                <a:cs typeface="Carlito"/>
              </a:rPr>
              <a:t>across </a:t>
            </a:r>
            <a:r>
              <a:rPr lang="en-US" sz="2200" dirty="0">
                <a:solidFill>
                  <a:srgbClr val="404040"/>
                </a:solidFill>
                <a:latin typeface="Abadi" panose="020B0604020104020204"/>
                <a:cs typeface="Carlito"/>
              </a:rPr>
              <a:t>all launch </a:t>
            </a:r>
            <a:r>
              <a:rPr lang="en-US" sz="2200" spc="-20" dirty="0">
                <a:solidFill>
                  <a:srgbClr val="404040"/>
                </a:solidFill>
                <a:latin typeface="Abadi" panose="020B0604020104020204"/>
                <a:cs typeface="Carlito"/>
              </a:rPr>
              <a:t>sites. </a:t>
            </a:r>
            <a:r>
              <a:rPr lang="en-US" sz="2200" spc="-5" dirty="0">
                <a:solidFill>
                  <a:srgbClr val="404040"/>
                </a:solidFill>
                <a:latin typeface="Abadi" panose="020B0604020104020204"/>
                <a:cs typeface="Carlito"/>
              </a:rPr>
              <a:t>CCAFS </a:t>
            </a:r>
            <a:r>
              <a:rPr lang="en-US" sz="2200" spc="-10" dirty="0">
                <a:solidFill>
                  <a:srgbClr val="404040"/>
                </a:solidFill>
                <a:latin typeface="Abadi" panose="020B0604020104020204"/>
                <a:cs typeface="Carlito"/>
              </a:rPr>
              <a:t>LC-40 </a:t>
            </a:r>
            <a:r>
              <a:rPr lang="en-US" sz="2200" spc="-10" dirty="0" smtClean="0">
                <a:solidFill>
                  <a:srgbClr val="404040"/>
                </a:solidFill>
                <a:latin typeface="Abadi" panose="020B0604020104020204"/>
                <a:cs typeface="Carlito"/>
              </a:rPr>
              <a:t>and </a:t>
            </a:r>
            <a:r>
              <a:rPr lang="en-US" sz="2200" spc="-5" dirty="0" smtClean="0">
                <a:solidFill>
                  <a:srgbClr val="404040"/>
                </a:solidFill>
                <a:latin typeface="Abadi" panose="020B0604020104020204"/>
                <a:cs typeface="Carlito"/>
              </a:rPr>
              <a:t>CCAFS </a:t>
            </a:r>
            <a:r>
              <a:rPr lang="en-US" sz="2200" spc="-5" dirty="0">
                <a:solidFill>
                  <a:srgbClr val="404040"/>
                </a:solidFill>
                <a:latin typeface="Abadi" panose="020B0604020104020204"/>
                <a:cs typeface="Carlito"/>
              </a:rPr>
              <a:t>SLC-40 </a:t>
            </a:r>
            <a:r>
              <a:rPr lang="en-US" sz="2200" spc="-5" dirty="0" smtClean="0">
                <a:solidFill>
                  <a:srgbClr val="404040"/>
                </a:solidFill>
                <a:latin typeface="Abadi" panose="020B0604020104020204"/>
                <a:cs typeface="Carlito"/>
              </a:rPr>
              <a:t>are the same </a:t>
            </a:r>
            <a:r>
              <a:rPr lang="en-US" sz="2200" dirty="0" smtClean="0">
                <a:solidFill>
                  <a:srgbClr val="404040"/>
                </a:solidFill>
                <a:latin typeface="Abadi" panose="020B0604020104020204"/>
                <a:cs typeface="Carlito"/>
              </a:rPr>
              <a:t>so </a:t>
            </a:r>
            <a:r>
              <a:rPr lang="en-US" sz="2200" spc="-5" dirty="0">
                <a:solidFill>
                  <a:srgbClr val="404040"/>
                </a:solidFill>
                <a:latin typeface="Abadi" panose="020B0604020104020204"/>
                <a:cs typeface="Carlito"/>
              </a:rPr>
              <a:t>CCAFS </a:t>
            </a:r>
            <a:r>
              <a:rPr lang="en-US" sz="2200" dirty="0">
                <a:solidFill>
                  <a:srgbClr val="404040"/>
                </a:solidFill>
                <a:latin typeface="Abadi" panose="020B0604020104020204"/>
                <a:cs typeface="Carlito"/>
              </a:rPr>
              <a:t>and </a:t>
            </a:r>
            <a:r>
              <a:rPr lang="en-US" sz="2200" spc="-5" dirty="0">
                <a:solidFill>
                  <a:srgbClr val="404040"/>
                </a:solidFill>
                <a:latin typeface="Abadi" panose="020B0604020104020204"/>
                <a:cs typeface="Carlito"/>
              </a:rPr>
              <a:t>KSC </a:t>
            </a:r>
            <a:r>
              <a:rPr lang="en-US" sz="2200" spc="-35" dirty="0">
                <a:solidFill>
                  <a:srgbClr val="404040"/>
                </a:solidFill>
                <a:latin typeface="Abadi" panose="020B0604020104020204"/>
                <a:cs typeface="Carlito"/>
              </a:rPr>
              <a:t>have </a:t>
            </a:r>
            <a:r>
              <a:rPr lang="en-US" sz="2200" dirty="0">
                <a:solidFill>
                  <a:srgbClr val="404040"/>
                </a:solidFill>
                <a:latin typeface="Abadi" panose="020B0604020104020204"/>
                <a:cs typeface="Carlito"/>
              </a:rPr>
              <a:t>the </a:t>
            </a:r>
            <a:r>
              <a:rPr lang="en-US" sz="2200" spc="-5" dirty="0">
                <a:solidFill>
                  <a:srgbClr val="404040"/>
                </a:solidFill>
                <a:latin typeface="Abadi" panose="020B0604020104020204"/>
                <a:cs typeface="Carlito"/>
              </a:rPr>
              <a:t>same amount </a:t>
            </a:r>
            <a:r>
              <a:rPr lang="en-US" sz="2200" dirty="0">
                <a:solidFill>
                  <a:srgbClr val="404040"/>
                </a:solidFill>
                <a:latin typeface="Abadi" panose="020B0604020104020204"/>
                <a:cs typeface="Carlito"/>
              </a:rPr>
              <a:t>of </a:t>
            </a:r>
            <a:r>
              <a:rPr lang="en-US" sz="2200" spc="-5" dirty="0">
                <a:solidFill>
                  <a:srgbClr val="404040"/>
                </a:solidFill>
                <a:latin typeface="Abadi" panose="020B0604020104020204"/>
                <a:cs typeface="Carlito"/>
              </a:rPr>
              <a:t>successful </a:t>
            </a:r>
            <a:r>
              <a:rPr lang="en-US" sz="2200" spc="-5" dirty="0" err="1" smtClean="0">
                <a:solidFill>
                  <a:srgbClr val="404040"/>
                </a:solidFill>
                <a:latin typeface="Abadi" panose="020B0604020104020204"/>
                <a:cs typeface="Carlito"/>
              </a:rPr>
              <a:t>landings</a:t>
            </a:r>
            <a:r>
              <a:rPr lang="en-US" sz="2200" dirty="0" err="1" smtClean="0">
                <a:solidFill>
                  <a:srgbClr val="404040"/>
                </a:solidFill>
                <a:latin typeface="Abadi" panose="020B0604020104020204"/>
                <a:cs typeface="Carlito"/>
              </a:rPr>
              <a:t>.</a:t>
            </a:r>
            <a:r>
              <a:rPr lang="en-US" sz="2200" spc="-40" dirty="0" err="1" smtClean="0">
                <a:solidFill>
                  <a:srgbClr val="404040"/>
                </a:solidFill>
                <a:latin typeface="Abadi" panose="020B0604020104020204"/>
                <a:cs typeface="Carlito"/>
              </a:rPr>
              <a:t>VAFB</a:t>
            </a:r>
            <a:r>
              <a:rPr lang="en-US" sz="2200" spc="-40" dirty="0" smtClean="0">
                <a:solidFill>
                  <a:srgbClr val="404040"/>
                </a:solidFill>
                <a:latin typeface="Abadi" panose="020B0604020104020204"/>
                <a:cs typeface="Carlito"/>
              </a:rPr>
              <a:t> </a:t>
            </a:r>
            <a:r>
              <a:rPr lang="en-US" sz="2200" spc="-5" dirty="0">
                <a:solidFill>
                  <a:srgbClr val="404040"/>
                </a:solidFill>
                <a:latin typeface="Abadi" panose="020B0604020104020204"/>
                <a:cs typeface="Carlito"/>
              </a:rPr>
              <a:t>has </a:t>
            </a:r>
            <a:r>
              <a:rPr lang="en-US" sz="2200" dirty="0">
                <a:solidFill>
                  <a:srgbClr val="404040"/>
                </a:solidFill>
                <a:latin typeface="Abadi" panose="020B0604020104020204"/>
                <a:cs typeface="Carlito"/>
              </a:rPr>
              <a:t>the </a:t>
            </a:r>
            <a:r>
              <a:rPr lang="en-US" sz="2200" spc="-20" dirty="0">
                <a:solidFill>
                  <a:srgbClr val="404040"/>
                </a:solidFill>
                <a:latin typeface="Abadi" panose="020B0604020104020204"/>
                <a:cs typeface="Carlito"/>
              </a:rPr>
              <a:t>smallest share </a:t>
            </a:r>
            <a:r>
              <a:rPr lang="en-US" sz="2200" spc="-5" dirty="0">
                <a:solidFill>
                  <a:srgbClr val="404040"/>
                </a:solidFill>
                <a:latin typeface="Abadi" panose="020B0604020104020204"/>
                <a:cs typeface="Carlito"/>
              </a:rPr>
              <a:t>of successful  </a:t>
            </a:r>
            <a:r>
              <a:rPr lang="en-US" sz="2200" dirty="0">
                <a:solidFill>
                  <a:srgbClr val="404040"/>
                </a:solidFill>
                <a:latin typeface="Abadi" panose="020B0604020104020204"/>
                <a:cs typeface="Carlito"/>
              </a:rPr>
              <a:t>landings. </a:t>
            </a:r>
            <a:endParaRPr lang="en-US" sz="2200" dirty="0">
              <a:latin typeface="Abadi" panose="020B0604020104020204"/>
            </a:endParaRPr>
          </a:p>
        </p:txBody>
      </p:sp>
    </p:spTree>
    <p:extLst>
      <p:ext uri="{BB962C8B-B14F-4D97-AF65-F5344CB8AC3E}">
        <p14:creationId xmlns:p14="http://schemas.microsoft.com/office/powerpoint/2010/main" val="7001329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2" name="Espace réservé du contenu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905859" y="1563497"/>
            <a:ext cx="10552113" cy="3364846"/>
          </a:xfrm>
          <a:prstGeom prst="rect">
            <a:avLst/>
          </a:prstGeom>
        </p:spPr>
      </p:pic>
      <p:sp>
        <p:nvSpPr>
          <p:cNvPr id="8" name="Title 1">
            <a:extLst>
              <a:ext uri="{FF2B5EF4-FFF2-40B4-BE49-F238E27FC236}">
                <a16:creationId xmlns=""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Highest Success Rate Launch Site</a:t>
            </a:r>
            <a:endParaRPr lang="en-US" dirty="0">
              <a:solidFill>
                <a:srgbClr val="0B49CB"/>
              </a:solidFill>
              <a:latin typeface="Abadi"/>
            </a:endParaRPr>
          </a:p>
        </p:txBody>
      </p:sp>
      <p:sp>
        <p:nvSpPr>
          <p:cNvPr id="4" name="ZoneTexte 3"/>
          <p:cNvSpPr txBox="1"/>
          <p:nvPr/>
        </p:nvSpPr>
        <p:spPr>
          <a:xfrm>
            <a:off x="1023730" y="5188226"/>
            <a:ext cx="10434242" cy="430887"/>
          </a:xfrm>
          <a:prstGeom prst="rect">
            <a:avLst/>
          </a:prstGeom>
          <a:noFill/>
        </p:spPr>
        <p:txBody>
          <a:bodyPr wrap="square" rtlCol="0">
            <a:spAutoFit/>
          </a:bodyPr>
          <a:lstStyle/>
          <a:p>
            <a:r>
              <a:rPr lang="fr-FR" sz="2200" dirty="0" smtClean="0">
                <a:latin typeface="Abadi" panose="020B0604020104020204"/>
              </a:rPr>
              <a:t>KSC LC-39A has the </a:t>
            </a:r>
            <a:r>
              <a:rPr lang="fr-FR" sz="2200" dirty="0" err="1" smtClean="0">
                <a:latin typeface="Abadi" panose="020B0604020104020204"/>
              </a:rPr>
              <a:t>highest</a:t>
            </a:r>
            <a:r>
              <a:rPr lang="fr-FR" sz="2200" dirty="0" smtClean="0">
                <a:latin typeface="Abadi" panose="020B0604020104020204"/>
              </a:rPr>
              <a:t> </a:t>
            </a:r>
            <a:r>
              <a:rPr lang="fr-FR" sz="2200" dirty="0" err="1" smtClean="0">
                <a:latin typeface="Abadi" panose="020B0604020104020204"/>
              </a:rPr>
              <a:t>success</a:t>
            </a:r>
            <a:r>
              <a:rPr lang="fr-FR" sz="2200" dirty="0" smtClean="0">
                <a:latin typeface="Abadi" panose="020B0604020104020204"/>
              </a:rPr>
              <a:t> rate </a:t>
            </a:r>
            <a:r>
              <a:rPr lang="fr-FR" sz="2200" dirty="0" err="1" smtClean="0">
                <a:latin typeface="Abadi" panose="020B0604020104020204"/>
              </a:rPr>
              <a:t>with</a:t>
            </a:r>
            <a:r>
              <a:rPr lang="fr-FR" sz="2200" dirty="0" smtClean="0">
                <a:latin typeface="Abadi" panose="020B0604020104020204"/>
              </a:rPr>
              <a:t> 10 </a:t>
            </a:r>
            <a:r>
              <a:rPr lang="fr-FR" sz="2200" dirty="0" err="1" smtClean="0">
                <a:latin typeface="Abadi" panose="020B0604020104020204"/>
              </a:rPr>
              <a:t>success</a:t>
            </a:r>
            <a:r>
              <a:rPr lang="fr-FR" sz="2200" dirty="0" smtClean="0">
                <a:latin typeface="Abadi" panose="020B0604020104020204"/>
              </a:rPr>
              <a:t> and 3 </a:t>
            </a:r>
            <a:r>
              <a:rPr lang="fr-FR" sz="2200" dirty="0" err="1" smtClean="0">
                <a:latin typeface="Abadi" panose="020B0604020104020204"/>
              </a:rPr>
              <a:t>fails</a:t>
            </a:r>
            <a:endParaRPr lang="en-US" sz="2200" dirty="0">
              <a:latin typeface="Abadi" panose="020B0604020104020204"/>
            </a:endParaRPr>
          </a:p>
        </p:txBody>
      </p:sp>
    </p:spTree>
    <p:extLst>
      <p:ext uri="{BB962C8B-B14F-4D97-AF65-F5344CB8AC3E}">
        <p14:creationId xmlns:p14="http://schemas.microsoft.com/office/powerpoint/2010/main" val="1866160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526775" y="1769165"/>
            <a:ext cx="10931198" cy="380668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have </a:t>
            </a:r>
            <a:r>
              <a:rPr lang="fr-FR" sz="2200" dirty="0" err="1" smtClean="0">
                <a:solidFill>
                  <a:schemeClr val="accent3">
                    <a:lumMod val="25000"/>
                  </a:schemeClr>
                </a:solidFill>
                <a:latin typeface="Abadi" panose="020B0604020104020204" pitchFamily="34" charset="0"/>
              </a:rPr>
              <a:t>collected</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our</a:t>
            </a:r>
            <a:r>
              <a:rPr lang="fr-FR" sz="2200" dirty="0" smtClean="0">
                <a:solidFill>
                  <a:schemeClr val="accent3">
                    <a:lumMod val="25000"/>
                  </a:schemeClr>
                </a:solidFill>
                <a:latin typeface="Abadi" panose="020B0604020104020204" pitchFamily="34" charset="0"/>
              </a:rPr>
              <a:t> data </a:t>
            </a:r>
            <a:r>
              <a:rPr lang="fr-FR" sz="2200" dirty="0" err="1" smtClean="0">
                <a:solidFill>
                  <a:schemeClr val="accent3">
                    <a:lumMod val="25000"/>
                  </a:schemeClr>
                </a:solidFill>
                <a:latin typeface="Abadi" panose="020B0604020104020204" pitchFamily="34" charset="0"/>
              </a:rPr>
              <a:t>from</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two</a:t>
            </a:r>
            <a:r>
              <a:rPr lang="fr-FR" sz="2200" dirty="0" smtClean="0">
                <a:solidFill>
                  <a:schemeClr val="accent3">
                    <a:lumMod val="25000"/>
                  </a:schemeClr>
                </a:solidFill>
                <a:latin typeface="Abadi" panose="020B0604020104020204" pitchFamily="34" charset="0"/>
              </a:rPr>
              <a:t> sources (public </a:t>
            </a:r>
            <a:r>
              <a:rPr lang="fr-FR" sz="2200" dirty="0" err="1" smtClean="0">
                <a:solidFill>
                  <a:schemeClr val="accent3">
                    <a:lumMod val="25000"/>
                  </a:schemeClr>
                </a:solidFill>
                <a:latin typeface="Abadi" panose="020B0604020104020204" pitchFamily="34" charset="0"/>
              </a:rPr>
              <a:t>SpaceX</a:t>
            </a:r>
            <a:r>
              <a:rPr lang="fr-FR" sz="2200" dirty="0" smtClean="0">
                <a:solidFill>
                  <a:schemeClr val="accent3">
                    <a:lumMod val="25000"/>
                  </a:schemeClr>
                </a:solidFill>
                <a:latin typeface="Abadi" panose="020B0604020104020204" pitchFamily="34" charset="0"/>
              </a:rPr>
              <a:t> API and </a:t>
            </a:r>
            <a:r>
              <a:rPr lang="fr-FR" sz="2200" dirty="0" err="1" smtClean="0">
                <a:solidFill>
                  <a:schemeClr val="accent3">
                    <a:lumMod val="25000"/>
                  </a:schemeClr>
                </a:solidFill>
                <a:latin typeface="Abadi" panose="020B0604020104020204" pitchFamily="34" charset="0"/>
              </a:rPr>
              <a:t>SpaceX</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wikipedia</a:t>
            </a:r>
            <a:r>
              <a:rPr lang="fr-FR" sz="2200" dirty="0" smtClean="0">
                <a:solidFill>
                  <a:schemeClr val="accent3">
                    <a:lumMod val="25000"/>
                  </a:schemeClr>
                </a:solidFill>
                <a:latin typeface="Abadi" panose="020B0604020104020204" pitchFamily="34" charset="0"/>
              </a:rPr>
              <a:t> page). </a:t>
            </a: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used</a:t>
            </a:r>
            <a:r>
              <a:rPr lang="fr-FR" sz="2200" dirty="0" smtClean="0">
                <a:solidFill>
                  <a:schemeClr val="accent3">
                    <a:lumMod val="25000"/>
                  </a:schemeClr>
                </a:solidFill>
                <a:latin typeface="Abadi" panose="020B0604020104020204" pitchFamily="34" charset="0"/>
              </a:rPr>
              <a:t> SQL and Python to do the </a:t>
            </a:r>
            <a:r>
              <a:rPr lang="fr-FR" sz="2200" dirty="0" err="1" smtClean="0">
                <a:solidFill>
                  <a:schemeClr val="accent3">
                    <a:lumMod val="25000"/>
                  </a:schemeClr>
                </a:solidFill>
                <a:latin typeface="Abadi" panose="020B0604020104020204" pitchFamily="34" charset="0"/>
              </a:rPr>
              <a:t>different</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tasks</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like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creating</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dashboards</a:t>
            </a:r>
            <a:r>
              <a:rPr lang="fr-FR" sz="2200" dirty="0" smtClean="0">
                <a:solidFill>
                  <a:schemeClr val="accent3">
                    <a:lumMod val="25000"/>
                  </a:schemeClr>
                </a:solidFill>
                <a:latin typeface="Abadi" panose="020B0604020104020204" pitchFamily="34" charset="0"/>
              </a:rPr>
              <a:t> and interactive </a:t>
            </a:r>
            <a:r>
              <a:rPr lang="fr-FR" sz="2200" dirty="0" err="1" smtClean="0">
                <a:solidFill>
                  <a:schemeClr val="accent3">
                    <a:lumMod val="25000"/>
                  </a:schemeClr>
                </a:solidFill>
                <a:latin typeface="Abadi" panose="020B0604020104020204" pitchFamily="34" charset="0"/>
              </a:rPr>
              <a:t>maps</a:t>
            </a:r>
            <a:r>
              <a:rPr lang="fr-FR" sz="2200" dirty="0" smtClean="0">
                <a:solidFill>
                  <a:schemeClr val="accent3">
                    <a:lumMod val="25000"/>
                  </a:schemeClr>
                </a:solidFill>
                <a:latin typeface="Abadi" panose="020B0604020104020204" pitchFamily="34" charset="0"/>
              </a:rPr>
              <a:t>. And </a:t>
            </a:r>
            <a:r>
              <a:rPr lang="fr-FR" sz="2200" dirty="0" err="1" smtClean="0">
                <a:solidFill>
                  <a:schemeClr val="accent3">
                    <a:lumMod val="25000"/>
                  </a:schemeClr>
                </a:solidFill>
                <a:latin typeface="Abadi" panose="020B0604020104020204" pitchFamily="34" charset="0"/>
              </a:rPr>
              <a:t>finally</a:t>
            </a:r>
            <a:r>
              <a:rPr lang="fr-FR" sz="2200" dirty="0" smtClean="0">
                <a:solidFill>
                  <a:schemeClr val="accent3">
                    <a:lumMod val="25000"/>
                  </a:schemeClr>
                </a:solidFill>
                <a:latin typeface="Abadi" panose="020B0604020104020204" pitchFamily="34" charset="0"/>
              </a:rPr>
              <a:t> use machine </a:t>
            </a:r>
            <a:r>
              <a:rPr lang="fr-FR" sz="2200" dirty="0" err="1" smtClean="0">
                <a:solidFill>
                  <a:schemeClr val="accent3">
                    <a:lumMod val="25000"/>
                  </a:schemeClr>
                </a:solidFill>
                <a:latin typeface="Abadi" panose="020B0604020104020204" pitchFamily="34" charset="0"/>
              </a:rPr>
              <a:t>learning</a:t>
            </a:r>
            <a:r>
              <a:rPr lang="fr-FR" sz="2200" dirty="0" smtClean="0">
                <a:solidFill>
                  <a:schemeClr val="accent3">
                    <a:lumMod val="25000"/>
                  </a:schemeClr>
                </a:solidFill>
                <a:latin typeface="Abadi" panose="020B0604020104020204" pitchFamily="34" charset="0"/>
              </a:rPr>
              <a:t> to </a:t>
            </a:r>
            <a:r>
              <a:rPr lang="fr-FR" sz="2200" dirty="0" err="1" smtClean="0">
                <a:solidFill>
                  <a:schemeClr val="accent3">
                    <a:lumMod val="25000"/>
                  </a:schemeClr>
                </a:solidFill>
                <a:latin typeface="Abadi" panose="020B0604020104020204" pitchFamily="34" charset="0"/>
              </a:rPr>
              <a:t>make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some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predicitions</a:t>
            </a:r>
            <a:r>
              <a:rPr lang="fr-FR" sz="2200" dirty="0" smtClean="0">
                <a:solidFill>
                  <a:schemeClr val="accent3">
                    <a:lumMod val="25000"/>
                  </a:schemeClr>
                </a:solidFill>
                <a:latin typeface="Abadi" panose="020B0604020104020204" pitchFamily="34" charset="0"/>
              </a:rPr>
              <a:t>.</a:t>
            </a:r>
            <a:endParaRPr lang="fr-FR"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have </a:t>
            </a:r>
            <a:r>
              <a:rPr lang="fr-FR" sz="2200" dirty="0" err="1" smtClean="0">
                <a:solidFill>
                  <a:schemeClr val="accent3">
                    <a:lumMod val="25000"/>
                  </a:schemeClr>
                </a:solidFill>
                <a:latin typeface="Abadi" panose="020B0604020104020204" pitchFamily="34" charset="0"/>
              </a:rPr>
              <a:t>used</a:t>
            </a:r>
            <a:r>
              <a:rPr lang="fr-FR" sz="2200" dirty="0" smtClean="0">
                <a:solidFill>
                  <a:schemeClr val="accent3">
                    <a:lumMod val="25000"/>
                  </a:schemeClr>
                </a:solidFill>
                <a:latin typeface="Abadi" panose="020B0604020104020204" pitchFamily="34" charset="0"/>
              </a:rPr>
              <a:t> K </a:t>
            </a:r>
            <a:r>
              <a:rPr lang="fr-FR" sz="2200" dirty="0" err="1" smtClean="0">
                <a:solidFill>
                  <a:schemeClr val="accent3">
                    <a:lumMod val="25000"/>
                  </a:schemeClr>
                </a:solidFill>
                <a:latin typeface="Abadi" panose="020B0604020104020204" pitchFamily="34" charset="0"/>
              </a:rPr>
              <a:t>Nearest</a:t>
            </a:r>
            <a:r>
              <a:rPr lang="fr-FR" sz="2200" dirty="0" smtClean="0">
                <a:solidFill>
                  <a:schemeClr val="accent3">
                    <a:lumMod val="25000"/>
                  </a:schemeClr>
                </a:solidFill>
                <a:latin typeface="Abadi" panose="020B0604020104020204" pitchFamily="34" charset="0"/>
              </a:rPr>
              <a:t> Neighbors, Support </a:t>
            </a:r>
            <a:r>
              <a:rPr lang="fr-FR" sz="2200" dirty="0" err="1" smtClean="0">
                <a:solidFill>
                  <a:schemeClr val="accent3">
                    <a:lumMod val="25000"/>
                  </a:schemeClr>
                </a:solidFill>
                <a:latin typeface="Abadi" panose="020B0604020104020204" pitchFamily="34" charset="0"/>
              </a:rPr>
              <a:t>Vector</a:t>
            </a:r>
            <a:r>
              <a:rPr lang="fr-FR" sz="2200" dirty="0" smtClean="0">
                <a:solidFill>
                  <a:schemeClr val="accent3">
                    <a:lumMod val="25000"/>
                  </a:schemeClr>
                </a:solidFill>
                <a:latin typeface="Abadi" panose="020B0604020104020204" pitchFamily="34" charset="0"/>
              </a:rPr>
              <a:t> Machine, </a:t>
            </a:r>
            <a:r>
              <a:rPr lang="fr-FR" sz="2200" dirty="0" err="1" smtClean="0">
                <a:solidFill>
                  <a:schemeClr val="accent3">
                    <a:lumMod val="25000"/>
                  </a:schemeClr>
                </a:solidFill>
                <a:latin typeface="Abadi" panose="020B0604020104020204" pitchFamily="34" charset="0"/>
              </a:rPr>
              <a:t>Logistic</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Regression</a:t>
            </a:r>
            <a:r>
              <a:rPr lang="fr-FR" sz="2200" dirty="0" smtClean="0">
                <a:solidFill>
                  <a:schemeClr val="accent3">
                    <a:lumMod val="25000"/>
                  </a:schemeClr>
                </a:solidFill>
                <a:latin typeface="Abadi" panose="020B0604020104020204" pitchFamily="34" charset="0"/>
              </a:rPr>
              <a:t> and </a:t>
            </a:r>
            <a:r>
              <a:rPr lang="fr-FR" sz="2200" dirty="0" err="1" smtClean="0">
                <a:solidFill>
                  <a:schemeClr val="accent3">
                    <a:lumMod val="25000"/>
                  </a:schemeClr>
                </a:solidFill>
                <a:latin typeface="Abadi" panose="020B0604020104020204" pitchFamily="34" charset="0"/>
              </a:rPr>
              <a:t>Decision</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Tree</a:t>
            </a:r>
            <a:r>
              <a:rPr lang="fr-FR" sz="2200" dirty="0" smtClean="0">
                <a:solidFill>
                  <a:schemeClr val="accent3">
                    <a:lumMod val="25000"/>
                  </a:schemeClr>
                </a:solidFill>
                <a:latin typeface="Abadi" panose="020B0604020104020204" pitchFamily="34" charset="0"/>
              </a:rPr>
              <a:t> Classifier. The final </a:t>
            </a:r>
            <a:r>
              <a:rPr lang="fr-FR" sz="2200" dirty="0" err="1" smtClean="0">
                <a:solidFill>
                  <a:schemeClr val="accent3">
                    <a:lumMod val="25000"/>
                  </a:schemeClr>
                </a:solidFill>
                <a:latin typeface="Abadi" panose="020B0604020104020204" pitchFamily="34" charset="0"/>
              </a:rPr>
              <a:t>results</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were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similar</a:t>
            </a: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0" y="1491648"/>
            <a:ext cx="10687961" cy="4685315"/>
          </a:xfrm>
          <a:prstGeom prst="rect">
            <a:avLst/>
          </a:prstGeom>
        </p:spPr>
        <p:txBody>
          <a:bodyPr lIns="91440" tIns="45720" rIns="91440" bIns="45720" anchor="t">
            <a:normAutofit/>
          </a:bodyPr>
          <a:lstStyle/>
          <a:p>
            <a:pPr marL="0" indent="0">
              <a:lnSpc>
                <a:spcPct val="100000"/>
              </a:lnSpc>
              <a:spcBef>
                <a:spcPts val="1400"/>
              </a:spcBef>
              <a:buNone/>
            </a:pPr>
            <a:endParaRPr lang="en-US" sz="1600" spc="-5" dirty="0" smtClean="0">
              <a:solidFill>
                <a:srgbClr val="404040"/>
              </a:solidFill>
              <a:latin typeface="Abadi" panose="020B0604020104020204"/>
              <a:cs typeface="Carlito"/>
            </a:endParaRPr>
          </a:p>
          <a:p>
            <a:pPr marL="0" indent="0">
              <a:lnSpc>
                <a:spcPct val="100000"/>
              </a:lnSpc>
              <a:spcBef>
                <a:spcPts val="1400"/>
              </a:spcBef>
              <a:buNone/>
            </a:pPr>
            <a:endParaRPr lang="en-US" sz="1600" spc="-5" dirty="0">
              <a:solidFill>
                <a:srgbClr val="404040"/>
              </a:solidFill>
              <a:latin typeface="Abadi" panose="020B0604020104020204"/>
              <a:cs typeface="Carlito"/>
            </a:endParaRPr>
          </a:p>
          <a:p>
            <a:pPr marL="0" indent="0">
              <a:lnSpc>
                <a:spcPct val="100000"/>
              </a:lnSpc>
              <a:spcBef>
                <a:spcPts val="1400"/>
              </a:spcBef>
              <a:buNone/>
            </a:pPr>
            <a:endParaRPr lang="en-US" sz="1600" spc="-5" dirty="0" smtClean="0">
              <a:solidFill>
                <a:srgbClr val="404040"/>
              </a:solidFill>
              <a:latin typeface="Abadi" panose="020B0604020104020204"/>
              <a:cs typeface="Carlito"/>
            </a:endParaRPr>
          </a:p>
          <a:p>
            <a:pPr marL="0" indent="0">
              <a:lnSpc>
                <a:spcPct val="100000"/>
              </a:lnSpc>
              <a:spcBef>
                <a:spcPts val="1400"/>
              </a:spcBef>
              <a:buNone/>
            </a:pPr>
            <a:endParaRPr lang="en-US" sz="1600" spc="-5" dirty="0">
              <a:solidFill>
                <a:srgbClr val="404040"/>
              </a:solidFill>
              <a:latin typeface="Abadi" panose="020B0604020104020204"/>
              <a:cs typeface="Carlito"/>
            </a:endParaRPr>
          </a:p>
          <a:p>
            <a:pPr marL="0" indent="0">
              <a:lnSpc>
                <a:spcPct val="100000"/>
              </a:lnSpc>
              <a:spcBef>
                <a:spcPts val="1400"/>
              </a:spcBef>
              <a:buNone/>
            </a:pPr>
            <a:endParaRPr lang="en-US" sz="1600" spc="-5" dirty="0" smtClean="0">
              <a:solidFill>
                <a:srgbClr val="404040"/>
              </a:solidFill>
              <a:latin typeface="Abadi" panose="020B0604020104020204"/>
              <a:cs typeface="Carlito"/>
            </a:endParaRPr>
          </a:p>
          <a:p>
            <a:pPr marL="0" indent="0">
              <a:lnSpc>
                <a:spcPct val="100000"/>
              </a:lnSpc>
              <a:spcBef>
                <a:spcPts val="1400"/>
              </a:spcBef>
              <a:buNone/>
            </a:pPr>
            <a:endParaRPr lang="en-US" sz="1600" spc="-5" dirty="0">
              <a:solidFill>
                <a:srgbClr val="404040"/>
              </a:solidFill>
              <a:latin typeface="Abadi" panose="020B0604020104020204"/>
              <a:cs typeface="Carlito"/>
            </a:endParaRPr>
          </a:p>
          <a:p>
            <a:pPr marL="0" indent="0">
              <a:lnSpc>
                <a:spcPct val="100000"/>
              </a:lnSpc>
              <a:spcBef>
                <a:spcPts val="1400"/>
              </a:spcBef>
              <a:buNone/>
            </a:pPr>
            <a:endParaRPr lang="en-US" sz="1600" spc="-5" dirty="0" smtClean="0">
              <a:solidFill>
                <a:srgbClr val="404040"/>
              </a:solidFill>
              <a:latin typeface="Abadi" panose="020B0604020104020204"/>
              <a:cs typeface="Carlito"/>
            </a:endParaRPr>
          </a:p>
          <a:p>
            <a:pPr marL="0" indent="0">
              <a:lnSpc>
                <a:spcPct val="100000"/>
              </a:lnSpc>
              <a:spcBef>
                <a:spcPts val="1400"/>
              </a:spcBef>
              <a:buNone/>
            </a:pPr>
            <a:endParaRPr lang="en-US" sz="1600" spc="-5" dirty="0">
              <a:solidFill>
                <a:srgbClr val="404040"/>
              </a:solidFill>
              <a:latin typeface="Abadi" panose="020B0604020104020204"/>
              <a:cs typeface="Carlito"/>
            </a:endParaRPr>
          </a:p>
          <a:p>
            <a:pPr marL="0" indent="0">
              <a:lnSpc>
                <a:spcPct val="100000"/>
              </a:lnSpc>
              <a:spcBef>
                <a:spcPts val="1400"/>
              </a:spcBef>
              <a:buNone/>
            </a:pPr>
            <a:endParaRPr lang="en-US" sz="1600" spc="-5" dirty="0" smtClean="0">
              <a:solidFill>
                <a:srgbClr val="404040"/>
              </a:solidFill>
              <a:latin typeface="Abadi" panose="020B0604020104020204"/>
              <a:cs typeface="Carlito"/>
            </a:endParaRPr>
          </a:p>
          <a:p>
            <a:pPr marL="0" indent="0">
              <a:lnSpc>
                <a:spcPct val="100000"/>
              </a:lnSpc>
              <a:spcBef>
                <a:spcPts val="1400"/>
              </a:spcBef>
              <a:buNone/>
            </a:pPr>
            <a:r>
              <a:rPr lang="en-US" sz="1600" spc="-5" dirty="0" err="1" smtClean="0">
                <a:solidFill>
                  <a:srgbClr val="404040"/>
                </a:solidFill>
                <a:latin typeface="Abadi" panose="020B0604020104020204"/>
                <a:cs typeface="Carlito"/>
              </a:rPr>
              <a:t>Plotly</a:t>
            </a:r>
            <a:r>
              <a:rPr lang="en-US" sz="1600" spc="-5" dirty="0" smtClean="0">
                <a:solidFill>
                  <a:srgbClr val="404040"/>
                </a:solidFill>
                <a:latin typeface="Abadi" panose="020B0604020104020204"/>
                <a:cs typeface="Carlito"/>
              </a:rPr>
              <a:t> </a:t>
            </a:r>
            <a:r>
              <a:rPr lang="en-US" sz="1600" spc="-5" dirty="0">
                <a:solidFill>
                  <a:srgbClr val="404040"/>
                </a:solidFill>
                <a:latin typeface="Abadi" panose="020B0604020104020204"/>
                <a:cs typeface="Carlito"/>
              </a:rPr>
              <a:t>dashboard has </a:t>
            </a:r>
            <a:r>
              <a:rPr lang="en-US" sz="1600" dirty="0">
                <a:solidFill>
                  <a:srgbClr val="404040"/>
                </a:solidFill>
                <a:latin typeface="Abadi" panose="020B0604020104020204"/>
                <a:cs typeface="Carlito"/>
              </a:rPr>
              <a:t>a </a:t>
            </a:r>
            <a:r>
              <a:rPr lang="en-US" sz="1600" spc="-25" dirty="0">
                <a:solidFill>
                  <a:srgbClr val="404040"/>
                </a:solidFill>
                <a:latin typeface="Abadi" panose="020B0604020104020204"/>
                <a:cs typeface="Carlito"/>
              </a:rPr>
              <a:t>Payload </a:t>
            </a:r>
            <a:r>
              <a:rPr lang="en-US" sz="1600" spc="-20" dirty="0">
                <a:solidFill>
                  <a:srgbClr val="404040"/>
                </a:solidFill>
                <a:latin typeface="Abadi" panose="020B0604020104020204"/>
                <a:cs typeface="Carlito"/>
              </a:rPr>
              <a:t>range </a:t>
            </a:r>
            <a:r>
              <a:rPr lang="en-US" sz="1600" spc="-60" dirty="0">
                <a:solidFill>
                  <a:srgbClr val="404040"/>
                </a:solidFill>
                <a:latin typeface="Abadi" panose="020B0604020104020204"/>
                <a:cs typeface="Carlito"/>
              </a:rPr>
              <a:t>selector. </a:t>
            </a:r>
            <a:r>
              <a:rPr lang="en-US" sz="1600" spc="-65" dirty="0">
                <a:solidFill>
                  <a:srgbClr val="404040"/>
                </a:solidFill>
                <a:latin typeface="Abadi" panose="020B0604020104020204"/>
                <a:cs typeface="Carlito"/>
              </a:rPr>
              <a:t>However, </a:t>
            </a:r>
            <a:r>
              <a:rPr lang="en-US" sz="1600" dirty="0">
                <a:solidFill>
                  <a:srgbClr val="404040"/>
                </a:solidFill>
                <a:latin typeface="Abadi" panose="020B0604020104020204"/>
                <a:cs typeface="Carlito"/>
              </a:rPr>
              <a:t>this </a:t>
            </a:r>
            <a:r>
              <a:rPr lang="en-US" sz="1600" spc="-5" dirty="0">
                <a:solidFill>
                  <a:srgbClr val="404040"/>
                </a:solidFill>
                <a:latin typeface="Abadi" panose="020B0604020104020204"/>
                <a:cs typeface="Carlito"/>
              </a:rPr>
              <a:t>is </a:t>
            </a:r>
            <a:r>
              <a:rPr lang="en-US" sz="1600" spc="-10" dirty="0">
                <a:solidFill>
                  <a:srgbClr val="404040"/>
                </a:solidFill>
                <a:latin typeface="Abadi" panose="020B0604020104020204"/>
                <a:cs typeface="Carlito"/>
              </a:rPr>
              <a:t>set </a:t>
            </a:r>
            <a:r>
              <a:rPr lang="en-US" sz="1600" spc="-20" dirty="0">
                <a:solidFill>
                  <a:srgbClr val="404040"/>
                </a:solidFill>
                <a:latin typeface="Abadi" panose="020B0604020104020204"/>
                <a:cs typeface="Carlito"/>
              </a:rPr>
              <a:t>from </a:t>
            </a:r>
            <a:r>
              <a:rPr lang="en-US" sz="1600" dirty="0" smtClean="0">
                <a:solidFill>
                  <a:srgbClr val="404040"/>
                </a:solidFill>
                <a:latin typeface="Abadi" panose="020B0604020104020204"/>
                <a:cs typeface="Carlito"/>
              </a:rPr>
              <a:t>0-7500. </a:t>
            </a:r>
            <a:r>
              <a:rPr lang="en-US" sz="1600" spc="-5" dirty="0" smtClean="0">
                <a:solidFill>
                  <a:srgbClr val="404040"/>
                </a:solidFill>
                <a:latin typeface="Abadi" panose="020B0604020104020204"/>
                <a:cs typeface="Carlito"/>
              </a:rPr>
              <a:t>Class </a:t>
            </a:r>
            <a:r>
              <a:rPr lang="en-US" sz="1600" spc="-20" dirty="0">
                <a:solidFill>
                  <a:srgbClr val="404040"/>
                </a:solidFill>
                <a:latin typeface="Abadi" panose="020B0604020104020204"/>
                <a:cs typeface="Carlito"/>
              </a:rPr>
              <a:t>indicates </a:t>
            </a:r>
            <a:r>
              <a:rPr lang="en-US" sz="1600" dirty="0">
                <a:solidFill>
                  <a:srgbClr val="404040"/>
                </a:solidFill>
                <a:latin typeface="Abadi" panose="020B0604020104020204"/>
                <a:cs typeface="Carlito"/>
              </a:rPr>
              <a:t>1 </a:t>
            </a:r>
            <a:r>
              <a:rPr lang="en-US" sz="1600" spc="-30" dirty="0">
                <a:solidFill>
                  <a:srgbClr val="404040"/>
                </a:solidFill>
                <a:latin typeface="Abadi" panose="020B0604020104020204"/>
                <a:cs typeface="Carlito"/>
              </a:rPr>
              <a:t>for </a:t>
            </a:r>
            <a:r>
              <a:rPr lang="en-US" sz="1600" spc="-5" dirty="0">
                <a:solidFill>
                  <a:srgbClr val="404040"/>
                </a:solidFill>
                <a:latin typeface="Abadi" panose="020B0604020104020204"/>
                <a:cs typeface="Carlito"/>
              </a:rPr>
              <a:t>successful </a:t>
            </a:r>
            <a:r>
              <a:rPr lang="en-US" sz="1600" dirty="0">
                <a:solidFill>
                  <a:srgbClr val="404040"/>
                </a:solidFill>
                <a:latin typeface="Abadi" panose="020B0604020104020204"/>
                <a:cs typeface="Carlito"/>
              </a:rPr>
              <a:t>landing and 0 </a:t>
            </a:r>
            <a:r>
              <a:rPr lang="en-US" sz="1600" spc="-30" dirty="0">
                <a:solidFill>
                  <a:srgbClr val="404040"/>
                </a:solidFill>
                <a:latin typeface="Abadi" panose="020B0604020104020204"/>
                <a:cs typeface="Carlito"/>
              </a:rPr>
              <a:t>for </a:t>
            </a:r>
            <a:r>
              <a:rPr lang="en-US" sz="1600" spc="-20" dirty="0">
                <a:solidFill>
                  <a:srgbClr val="404040"/>
                </a:solidFill>
                <a:latin typeface="Abadi" panose="020B0604020104020204"/>
                <a:cs typeface="Carlito"/>
              </a:rPr>
              <a:t>failure. </a:t>
            </a:r>
            <a:r>
              <a:rPr lang="en-US" sz="1600" spc="-25" dirty="0">
                <a:solidFill>
                  <a:srgbClr val="404040"/>
                </a:solidFill>
                <a:latin typeface="Abadi" panose="020B0604020104020204"/>
                <a:cs typeface="Carlito"/>
              </a:rPr>
              <a:t>Scatter </a:t>
            </a:r>
            <a:r>
              <a:rPr lang="en-US" sz="1600" spc="-5" dirty="0">
                <a:solidFill>
                  <a:srgbClr val="404040"/>
                </a:solidFill>
                <a:latin typeface="Abadi" panose="020B0604020104020204"/>
                <a:cs typeface="Carlito"/>
              </a:rPr>
              <a:t>plot also  accounts </a:t>
            </a:r>
            <a:r>
              <a:rPr lang="en-US" sz="1600" spc="-25" dirty="0">
                <a:solidFill>
                  <a:srgbClr val="404040"/>
                </a:solidFill>
                <a:latin typeface="Abadi" panose="020B0604020104020204"/>
                <a:cs typeface="Carlito"/>
              </a:rPr>
              <a:t>for </a:t>
            </a:r>
            <a:r>
              <a:rPr lang="en-US" sz="1600" spc="-20" dirty="0">
                <a:solidFill>
                  <a:srgbClr val="404040"/>
                </a:solidFill>
                <a:latin typeface="Abadi" panose="020B0604020104020204"/>
                <a:cs typeface="Carlito"/>
              </a:rPr>
              <a:t>booster </a:t>
            </a:r>
            <a:r>
              <a:rPr lang="en-US" sz="1600" spc="-25" dirty="0">
                <a:solidFill>
                  <a:srgbClr val="404040"/>
                </a:solidFill>
                <a:latin typeface="Abadi" panose="020B0604020104020204"/>
                <a:cs typeface="Carlito"/>
              </a:rPr>
              <a:t>version </a:t>
            </a:r>
            <a:r>
              <a:rPr lang="en-US" sz="1600" spc="-20" dirty="0">
                <a:solidFill>
                  <a:srgbClr val="404040"/>
                </a:solidFill>
                <a:latin typeface="Abadi" panose="020B0604020104020204"/>
                <a:cs typeface="Carlito"/>
              </a:rPr>
              <a:t>category </a:t>
            </a:r>
            <a:r>
              <a:rPr lang="en-US" sz="1600" spc="-5" dirty="0">
                <a:solidFill>
                  <a:srgbClr val="404040"/>
                </a:solidFill>
                <a:latin typeface="Abadi" panose="020B0604020104020204"/>
                <a:cs typeface="Carlito"/>
              </a:rPr>
              <a:t>in color </a:t>
            </a:r>
            <a:r>
              <a:rPr lang="en-US" sz="1600" dirty="0">
                <a:solidFill>
                  <a:srgbClr val="404040"/>
                </a:solidFill>
                <a:latin typeface="Abadi" panose="020B0604020104020204"/>
                <a:cs typeface="Carlito"/>
              </a:rPr>
              <a:t>and number </a:t>
            </a:r>
            <a:r>
              <a:rPr lang="en-US" sz="1600" spc="-5" dirty="0">
                <a:solidFill>
                  <a:srgbClr val="404040"/>
                </a:solidFill>
                <a:latin typeface="Abadi" panose="020B0604020104020204"/>
                <a:cs typeface="Carlito"/>
              </a:rPr>
              <a:t>of </a:t>
            </a:r>
            <a:r>
              <a:rPr lang="en-US" sz="1600" dirty="0">
                <a:solidFill>
                  <a:srgbClr val="404040"/>
                </a:solidFill>
                <a:latin typeface="Abadi" panose="020B0604020104020204"/>
                <a:cs typeface="Carlito"/>
              </a:rPr>
              <a:t>launches </a:t>
            </a:r>
            <a:r>
              <a:rPr lang="en-US" sz="1600" spc="-5" dirty="0">
                <a:solidFill>
                  <a:srgbClr val="404040"/>
                </a:solidFill>
                <a:latin typeface="Abadi" panose="020B0604020104020204"/>
                <a:cs typeface="Carlito"/>
              </a:rPr>
              <a:t>in </a:t>
            </a:r>
            <a:r>
              <a:rPr lang="en-US" sz="1600" spc="-15" dirty="0">
                <a:solidFill>
                  <a:srgbClr val="404040"/>
                </a:solidFill>
                <a:latin typeface="Abadi" panose="020B0604020104020204"/>
                <a:cs typeface="Carlito"/>
              </a:rPr>
              <a:t>point </a:t>
            </a:r>
            <a:r>
              <a:rPr lang="en-US" sz="1600" spc="-25" dirty="0">
                <a:solidFill>
                  <a:srgbClr val="404040"/>
                </a:solidFill>
                <a:latin typeface="Abadi" panose="020B0604020104020204"/>
                <a:cs typeface="Carlito"/>
              </a:rPr>
              <a:t>size</a:t>
            </a:r>
            <a:r>
              <a:rPr lang="en-US" sz="1600" spc="-25" dirty="0" smtClean="0">
                <a:solidFill>
                  <a:srgbClr val="404040"/>
                </a:solidFill>
                <a:latin typeface="Abadi" panose="020B0604020104020204"/>
                <a:cs typeface="Carlito"/>
              </a:rPr>
              <a:t>.</a:t>
            </a:r>
            <a:endParaRPr lang="fr-FR" sz="1600" dirty="0" smtClean="0">
              <a:solidFill>
                <a:schemeClr val="accent3">
                  <a:lumMod val="25000"/>
                </a:schemeClr>
              </a:solidFill>
              <a:latin typeface="Abadi" panose="020B0604020104020204"/>
            </a:endParaRPr>
          </a:p>
        </p:txBody>
      </p:sp>
      <p:sp>
        <p:nvSpPr>
          <p:cNvPr id="12" name="Title 1">
            <a:extLst>
              <a:ext uri="{FF2B5EF4-FFF2-40B4-BE49-F238E27FC236}">
                <a16:creationId xmlns=""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Payload vs Launch outcome</a:t>
            </a:r>
            <a:endParaRPr lang="en-US" dirty="0">
              <a:solidFill>
                <a:srgbClr val="0B49CB"/>
              </a:solidFill>
              <a:latin typeface="Abadi"/>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764" y="1491648"/>
            <a:ext cx="10598191" cy="333876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1431234"/>
            <a:ext cx="10687961" cy="5108713"/>
          </a:xfrm>
          <a:prstGeom prst="rect">
            <a:avLst/>
          </a:prstGeom>
        </p:spPr>
        <p:txBody>
          <a:bodyPr>
            <a:normAutofit/>
          </a:bodyPr>
          <a:lstStyle/>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rgbClr val="404040"/>
              </a:solidFill>
              <a:latin typeface="Abadi" panose="020B0604020104020204"/>
              <a:cs typeface="Carlito"/>
            </a:endParaRPr>
          </a:p>
          <a:p>
            <a:pPr marL="0" indent="0">
              <a:lnSpc>
                <a:spcPct val="100000"/>
              </a:lnSpc>
              <a:spcBef>
                <a:spcPts val="1400"/>
              </a:spcBef>
              <a:buNone/>
            </a:pPr>
            <a:r>
              <a:rPr lang="fr-FR" sz="2200" dirty="0" smtClean="0">
                <a:solidFill>
                  <a:srgbClr val="404040"/>
                </a:solidFill>
                <a:latin typeface="Abadi" panose="020B0604020104020204"/>
                <a:cs typeface="Carlito"/>
              </a:rPr>
              <a:t>Orange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it’s</a:t>
            </a:r>
            <a:r>
              <a:rPr lang="fr-FR" sz="2200" dirty="0">
                <a:solidFill>
                  <a:srgbClr val="404040"/>
                </a:solidFill>
                <a:latin typeface="Abadi" panose="020B0604020104020204"/>
                <a:cs typeface="Carlito"/>
              </a:rPr>
              <a:t> a </a:t>
            </a:r>
            <a:r>
              <a:rPr lang="fr-FR" sz="2200" dirty="0" err="1">
                <a:solidFill>
                  <a:srgbClr val="404040"/>
                </a:solidFill>
                <a:latin typeface="Abadi" panose="020B0604020104020204"/>
                <a:cs typeface="Carlito"/>
              </a:rPr>
              <a:t>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 Blue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unsuccessful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smtClean="0">
                <a:solidFill>
                  <a:schemeClr val="accent3">
                    <a:lumMod val="25000"/>
                  </a:schemeClr>
                </a:solidFill>
                <a:latin typeface="Abadi" panose="020B0604020104020204"/>
              </a:rPr>
              <a:t>.</a:t>
            </a:r>
          </a:p>
          <a:p>
            <a:pPr marL="0" indent="0">
              <a:lnSpc>
                <a:spcPct val="100000"/>
              </a:lnSpc>
              <a:spcBef>
                <a:spcPts val="1400"/>
              </a:spcBef>
              <a:buNone/>
            </a:pPr>
            <a:r>
              <a:rPr lang="fr-FR" sz="2200" dirty="0" err="1">
                <a:solidFill>
                  <a:srgbClr val="404040"/>
                </a:solidFill>
                <a:latin typeface="Abadi" panose="020B0604020104020204"/>
                <a:cs typeface="Carlito"/>
              </a:rPr>
              <a:t>We</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can</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see</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that</a:t>
            </a:r>
            <a:r>
              <a:rPr lang="fr-FR" sz="2200" dirty="0">
                <a:solidFill>
                  <a:srgbClr val="404040"/>
                </a:solidFill>
                <a:latin typeface="Abadi" panose="020B0604020104020204"/>
                <a:cs typeface="Carlito"/>
              </a:rPr>
              <a:t> the </a:t>
            </a:r>
            <a:r>
              <a:rPr lang="fr-FR" sz="2200" dirty="0" err="1">
                <a:solidFill>
                  <a:srgbClr val="404040"/>
                </a:solidFill>
                <a:latin typeface="Abadi" panose="020B0604020104020204"/>
                <a:cs typeface="Carlito"/>
              </a:rPr>
              <a:t>success</a:t>
            </a:r>
            <a:r>
              <a:rPr lang="fr-FR" sz="2200" dirty="0">
                <a:solidFill>
                  <a:srgbClr val="404040"/>
                </a:solidFill>
                <a:latin typeface="Abadi" panose="020B0604020104020204"/>
                <a:cs typeface="Carlito"/>
              </a:rPr>
              <a:t> rate </a:t>
            </a:r>
            <a:r>
              <a:rPr lang="fr-FR" sz="2200" dirty="0" err="1">
                <a:solidFill>
                  <a:srgbClr val="404040"/>
                </a:solidFill>
                <a:latin typeface="Abadi" panose="020B0604020104020204"/>
                <a:cs typeface="Carlito"/>
              </a:rPr>
              <a:t>increases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with</a:t>
            </a:r>
            <a:r>
              <a:rPr lang="fr-FR" sz="2200" dirty="0">
                <a:solidFill>
                  <a:srgbClr val="404040"/>
                </a:solidFill>
                <a:latin typeface="Abadi" panose="020B0604020104020204"/>
                <a:cs typeface="Carlito"/>
              </a:rPr>
              <a:t> time. The </a:t>
            </a:r>
            <a:r>
              <a:rPr lang="fr-FR" sz="2200" dirty="0" err="1">
                <a:solidFill>
                  <a:srgbClr val="404040"/>
                </a:solidFill>
                <a:latin typeface="Abadi" panose="020B0604020104020204"/>
                <a:cs typeface="Carlito"/>
              </a:rPr>
              <a:t>increase</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start</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after</a:t>
            </a:r>
            <a:r>
              <a:rPr lang="fr-FR" sz="2200" dirty="0">
                <a:solidFill>
                  <a:srgbClr val="404040"/>
                </a:solidFill>
                <a:latin typeface="Abadi" panose="020B0604020104020204"/>
                <a:cs typeface="Carlito"/>
              </a:rPr>
              <a:t> the 20th flight</a:t>
            </a:r>
            <a:r>
              <a:rPr lang="fr-FR" sz="2200" dirty="0" smtClean="0">
                <a:solidFill>
                  <a:srgbClr val="404040"/>
                </a:solidFill>
                <a:latin typeface="Abadi" panose="020B0604020104020204"/>
                <a:cs typeface="Carlito"/>
              </a:rPr>
              <a:t>. CCAFS has the </a:t>
            </a:r>
            <a:r>
              <a:rPr lang="fr-FR" sz="2200" dirty="0" err="1" smtClean="0">
                <a:solidFill>
                  <a:srgbClr val="404040"/>
                </a:solidFill>
                <a:latin typeface="Abadi" panose="020B0604020104020204"/>
                <a:cs typeface="Carlito"/>
              </a:rPr>
              <a:t>most</a:t>
            </a:r>
            <a:r>
              <a:rPr lang="fr-FR" sz="2200" dirty="0" smtClean="0">
                <a:solidFill>
                  <a:srgbClr val="404040"/>
                </a:solidFill>
                <a:latin typeface="Abadi" panose="020B0604020104020204"/>
                <a:cs typeface="Carlito"/>
              </a:rPr>
              <a:t> </a:t>
            </a:r>
            <a:r>
              <a:rPr lang="fr-FR" sz="2200" dirty="0" err="1" smtClean="0">
                <a:solidFill>
                  <a:srgbClr val="404040"/>
                </a:solidFill>
                <a:latin typeface="Abadi" panose="020B0604020104020204"/>
                <a:cs typeface="Carlito"/>
              </a:rPr>
              <a:t>successful</a:t>
            </a:r>
            <a:r>
              <a:rPr lang="fr-FR" sz="2200" dirty="0" smtClean="0">
                <a:solidFill>
                  <a:srgbClr val="404040"/>
                </a:solidFill>
                <a:latin typeface="Abadi" panose="020B0604020104020204"/>
                <a:cs typeface="Carlito"/>
              </a:rPr>
              <a:t> </a:t>
            </a:r>
            <a:r>
              <a:rPr lang="fr-FR" sz="2200" dirty="0" err="1" smtClean="0">
                <a:solidFill>
                  <a:srgbClr val="404040"/>
                </a:solidFill>
                <a:latin typeface="Abadi" panose="020B0604020104020204"/>
                <a:cs typeface="Carlito"/>
              </a:rPr>
              <a:t>launch</a:t>
            </a:r>
            <a:r>
              <a:rPr lang="fr-FR" sz="2200" dirty="0" smtClean="0">
                <a:solidFill>
                  <a:srgbClr val="404040"/>
                </a:solidFill>
                <a:latin typeface="Abadi" panose="020B0604020104020204"/>
                <a:cs typeface="Carlito"/>
              </a:rPr>
              <a:t>.</a:t>
            </a:r>
            <a:endParaRPr lang="en-US" sz="2200" dirty="0">
              <a:solidFill>
                <a:srgbClr val="404040"/>
              </a:solidFill>
              <a:latin typeface="Abadi" panose="020B0604020104020204"/>
              <a:cs typeface="Carlito"/>
            </a:endParaRPr>
          </a:p>
        </p:txBody>
      </p:sp>
      <p:sp>
        <p:nvSpPr>
          <p:cNvPr id="4" name="Title 1">
            <a:extLst>
              <a:ext uri="{FF2B5EF4-FFF2-40B4-BE49-F238E27FC236}">
                <a16:creationId xmlns=""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1431234"/>
            <a:ext cx="10687961" cy="2345636"/>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5252" y="1401418"/>
            <a:ext cx="10682719" cy="5025794"/>
          </a:xfrm>
          <a:prstGeom prst="rect">
            <a:avLst/>
          </a:prstGeom>
        </p:spPr>
        <p:txBody>
          <a:bodyPr>
            <a:normAutofit/>
          </a:bodyPr>
          <a:lstStyle/>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r>
              <a:rPr lang="fr-FR" sz="2200" dirty="0">
                <a:solidFill>
                  <a:srgbClr val="404040"/>
                </a:solidFill>
                <a:latin typeface="Abadi" panose="020B0604020104020204"/>
                <a:cs typeface="Carlito"/>
              </a:rPr>
              <a:t>Orange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it’s</a:t>
            </a:r>
            <a:r>
              <a:rPr lang="fr-FR" sz="2200" dirty="0">
                <a:solidFill>
                  <a:srgbClr val="404040"/>
                </a:solidFill>
                <a:latin typeface="Abadi" panose="020B0604020104020204"/>
                <a:cs typeface="Carlito"/>
              </a:rPr>
              <a:t> a </a:t>
            </a:r>
            <a:r>
              <a:rPr lang="fr-FR" sz="2200" dirty="0" err="1">
                <a:solidFill>
                  <a:srgbClr val="404040"/>
                </a:solidFill>
                <a:latin typeface="Abadi" panose="020B0604020104020204"/>
                <a:cs typeface="Carlito"/>
              </a:rPr>
              <a:t>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 Blue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unsuccessful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a:t>
            </a:r>
          </a:p>
          <a:p>
            <a:pPr marL="0" indent="0">
              <a:lnSpc>
                <a:spcPct val="100000"/>
              </a:lnSpc>
              <a:spcBef>
                <a:spcPts val="1400"/>
              </a:spcBef>
              <a:buNone/>
            </a:pPr>
            <a:r>
              <a:rPr lang="fr-FR" sz="2200" dirty="0">
                <a:solidFill>
                  <a:srgbClr val="404040"/>
                </a:solidFill>
                <a:latin typeface="Abadi" panose="020B0604020104020204"/>
                <a:cs typeface="Carlito"/>
              </a:rPr>
              <a:t>The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 sites use </a:t>
            </a:r>
            <a:r>
              <a:rPr lang="fr-FR" sz="2200" dirty="0" err="1">
                <a:solidFill>
                  <a:srgbClr val="404040"/>
                </a:solidFill>
                <a:latin typeface="Abadi" panose="020B0604020104020204"/>
                <a:cs typeface="Carlito"/>
              </a:rPr>
              <a:t>different</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payload</a:t>
            </a:r>
            <a:r>
              <a:rPr lang="fr-FR" sz="2200" dirty="0">
                <a:solidFill>
                  <a:srgbClr val="404040"/>
                </a:solidFill>
                <a:latin typeface="Abadi" panose="020B0604020104020204"/>
                <a:cs typeface="Carlito"/>
              </a:rPr>
              <a:t> mass. But the </a:t>
            </a:r>
            <a:r>
              <a:rPr lang="fr-FR" sz="2200" dirty="0" err="1">
                <a:solidFill>
                  <a:srgbClr val="404040"/>
                </a:solidFill>
                <a:latin typeface="Abadi" panose="020B0604020104020204"/>
                <a:cs typeface="Carlito"/>
              </a:rPr>
              <a:t>majority</a:t>
            </a:r>
            <a:r>
              <a:rPr lang="fr-FR" sz="2200" dirty="0">
                <a:solidFill>
                  <a:srgbClr val="404040"/>
                </a:solidFill>
                <a:latin typeface="Abadi" panose="020B0604020104020204"/>
                <a:cs typeface="Carlito"/>
              </a:rPr>
              <a:t> of the </a:t>
            </a:r>
            <a:r>
              <a:rPr lang="fr-FR" sz="2200" dirty="0" err="1">
                <a:solidFill>
                  <a:srgbClr val="404040"/>
                </a:solidFill>
                <a:latin typeface="Abadi" panose="020B0604020104020204"/>
                <a:cs typeface="Carlito"/>
              </a:rPr>
              <a:t>payload</a:t>
            </a:r>
            <a:r>
              <a:rPr lang="fr-FR" sz="2200" dirty="0">
                <a:solidFill>
                  <a:srgbClr val="404040"/>
                </a:solidFill>
                <a:latin typeface="Abadi" panose="020B0604020104020204"/>
                <a:cs typeface="Carlito"/>
              </a:rPr>
              <a:t> mass are </a:t>
            </a:r>
            <a:r>
              <a:rPr lang="fr-FR" sz="2200" dirty="0" err="1">
                <a:solidFill>
                  <a:srgbClr val="404040"/>
                </a:solidFill>
                <a:latin typeface="Abadi" panose="020B0604020104020204"/>
                <a:cs typeface="Carlito"/>
              </a:rPr>
              <a:t>between</a:t>
            </a:r>
            <a:r>
              <a:rPr lang="fr-FR" sz="2200" dirty="0">
                <a:solidFill>
                  <a:srgbClr val="404040"/>
                </a:solidFill>
                <a:latin typeface="Abadi" panose="020B0604020104020204"/>
                <a:cs typeface="Carlito"/>
              </a:rPr>
              <a:t> 0-6000kg.</a:t>
            </a:r>
            <a:endParaRPr lang="en-US" sz="2200" dirty="0">
              <a:solidFill>
                <a:srgbClr val="404040"/>
              </a:solidFill>
              <a:latin typeface="Abadi" panose="020B0604020104020204"/>
              <a:cs typeface="Carlito"/>
            </a:endParaRPr>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252" y="1401418"/>
            <a:ext cx="10687960" cy="2133710"/>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1331843"/>
            <a:ext cx="10687961" cy="5387009"/>
          </a:xfrm>
          <a:prstGeom prst="rect">
            <a:avLst/>
          </a:prstGeom>
        </p:spPr>
        <p:txBody>
          <a:bodyPr>
            <a:noAutofit/>
          </a:bodyPr>
          <a:lstStyle/>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r>
              <a:rPr lang="fr-FR" sz="2200" dirty="0" smtClean="0">
                <a:solidFill>
                  <a:srgbClr val="404040"/>
                </a:solidFill>
                <a:latin typeface="Abadi" panose="020B0604020104020204"/>
                <a:cs typeface="Carlito"/>
              </a:rPr>
              <a:t>Orange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it’s</a:t>
            </a:r>
            <a:r>
              <a:rPr lang="fr-FR" sz="2200" dirty="0">
                <a:solidFill>
                  <a:srgbClr val="404040"/>
                </a:solidFill>
                <a:latin typeface="Abadi" panose="020B0604020104020204"/>
                <a:cs typeface="Carlito"/>
              </a:rPr>
              <a:t> a </a:t>
            </a:r>
            <a:r>
              <a:rPr lang="fr-FR" sz="2200" dirty="0" err="1">
                <a:solidFill>
                  <a:srgbClr val="404040"/>
                </a:solidFill>
                <a:latin typeface="Abadi" panose="020B0604020104020204"/>
                <a:cs typeface="Carlito"/>
              </a:rPr>
              <a:t>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 Blue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unsuccessful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a:t>
            </a:r>
          </a:p>
          <a:p>
            <a:pPr marL="0" indent="0">
              <a:lnSpc>
                <a:spcPct val="100000"/>
              </a:lnSpc>
              <a:spcBef>
                <a:spcPts val="1400"/>
              </a:spcBef>
              <a:buNone/>
            </a:pPr>
            <a:r>
              <a:rPr lang="en-US" sz="2200" dirty="0">
                <a:solidFill>
                  <a:srgbClr val="404040"/>
                </a:solidFill>
                <a:latin typeface="Abadi" panose="020B0604020104020204"/>
                <a:cs typeface="Carlito"/>
              </a:rPr>
              <a:t>Graphic suggests an increase in success rate over time (indicated in Flight Number).  Likely a big breakthrough around flight 20 which significantly increased success rate.  CCAFS appears to be the main launch site as it has the most volume.</a:t>
            </a:r>
          </a:p>
          <a:p>
            <a:pPr marL="0" indent="0">
              <a:lnSpc>
                <a:spcPct val="100000"/>
              </a:lnSpc>
              <a:spcBef>
                <a:spcPts val="1400"/>
              </a:spcBef>
              <a:buNone/>
            </a:pPr>
            <a:endParaRPr lang="en-US" sz="2200" dirty="0">
              <a:solidFill>
                <a:schemeClr val="accent3">
                  <a:lumMod val="25000"/>
                </a:schemeClr>
              </a:solidFill>
              <a:latin typeface="Abadi" panose="020B0604020104020204"/>
            </a:endParaRPr>
          </a:p>
        </p:txBody>
      </p:sp>
      <p:sp>
        <p:nvSpPr>
          <p:cNvPr id="4" name="Title 1">
            <a:extLst>
              <a:ext uri="{FF2B5EF4-FFF2-40B4-BE49-F238E27FC236}">
                <a16:creationId xmlns=""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09" y="1331843"/>
            <a:ext cx="10650052" cy="220923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0" y="1311965"/>
            <a:ext cx="10687961" cy="5115246"/>
          </a:xfrm>
          <a:prstGeom prst="rect">
            <a:avLst/>
          </a:prstGeom>
        </p:spPr>
        <p:txBody>
          <a:bodyPr>
            <a:noAutofit/>
          </a:bodyPr>
          <a:lstStyle/>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chemeClr val="accent3">
                  <a:lumMod val="25000"/>
                </a:schemeClr>
              </a:solidFill>
              <a:latin typeface="Abadi" panose="020B0604020104020204"/>
            </a:endParaRPr>
          </a:p>
          <a:p>
            <a:pPr marL="0" indent="0">
              <a:lnSpc>
                <a:spcPct val="100000"/>
              </a:lnSpc>
              <a:spcBef>
                <a:spcPts val="1400"/>
              </a:spcBef>
              <a:buNone/>
            </a:pPr>
            <a:endParaRPr lang="fr-FR" sz="2200" dirty="0">
              <a:solidFill>
                <a:schemeClr val="accent3">
                  <a:lumMod val="25000"/>
                </a:schemeClr>
              </a:solidFill>
              <a:latin typeface="Abadi" panose="020B0604020104020204"/>
            </a:endParaRPr>
          </a:p>
          <a:p>
            <a:pPr marL="0" indent="0">
              <a:lnSpc>
                <a:spcPct val="100000"/>
              </a:lnSpc>
              <a:spcBef>
                <a:spcPts val="1400"/>
              </a:spcBef>
              <a:buNone/>
            </a:pPr>
            <a:endParaRPr lang="fr-FR" sz="2200" dirty="0" smtClean="0">
              <a:solidFill>
                <a:srgbClr val="404040"/>
              </a:solidFill>
              <a:latin typeface="Abadi" panose="020B0604020104020204"/>
              <a:cs typeface="Carlito"/>
            </a:endParaRPr>
          </a:p>
          <a:p>
            <a:pPr marL="0" indent="0">
              <a:lnSpc>
                <a:spcPct val="100000"/>
              </a:lnSpc>
              <a:spcBef>
                <a:spcPts val="1400"/>
              </a:spcBef>
              <a:buNone/>
            </a:pPr>
            <a:r>
              <a:rPr lang="fr-FR" sz="2200" dirty="0" smtClean="0">
                <a:solidFill>
                  <a:srgbClr val="404040"/>
                </a:solidFill>
                <a:latin typeface="Abadi" panose="020B0604020104020204"/>
                <a:cs typeface="Carlito"/>
              </a:rPr>
              <a:t>Orange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it’s</a:t>
            </a:r>
            <a:r>
              <a:rPr lang="fr-FR" sz="2200" dirty="0">
                <a:solidFill>
                  <a:srgbClr val="404040"/>
                </a:solidFill>
                <a:latin typeface="Abadi" panose="020B0604020104020204"/>
                <a:cs typeface="Carlito"/>
              </a:rPr>
              <a:t> a </a:t>
            </a:r>
            <a:r>
              <a:rPr lang="fr-FR" sz="2200" dirty="0" err="1">
                <a:solidFill>
                  <a:srgbClr val="404040"/>
                </a:solidFill>
                <a:latin typeface="Abadi" panose="020B0604020104020204"/>
                <a:cs typeface="Carlito"/>
              </a:rPr>
              <a:t>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a:solidFill>
                  <a:srgbClr val="404040"/>
                </a:solidFill>
                <a:latin typeface="Abadi" panose="020B0604020104020204"/>
                <a:cs typeface="Carlito"/>
              </a:rPr>
              <a:t>; Blue </a:t>
            </a:r>
            <a:r>
              <a:rPr lang="fr-FR" sz="2200" dirty="0" err="1">
                <a:solidFill>
                  <a:srgbClr val="404040"/>
                </a:solidFill>
                <a:latin typeface="Abadi" panose="020B0604020104020204"/>
                <a:cs typeface="Carlito"/>
              </a:rPr>
              <a:t>means</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unsuccessful</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launch</a:t>
            </a:r>
            <a:r>
              <a:rPr lang="fr-FR" sz="2200" dirty="0" smtClean="0">
                <a:solidFill>
                  <a:srgbClr val="404040"/>
                </a:solidFill>
                <a:latin typeface="Abadi" panose="020B0604020104020204"/>
                <a:cs typeface="Carlito"/>
              </a:rPr>
              <a:t>.</a:t>
            </a:r>
            <a:endParaRPr lang="fr-FR" sz="2200" dirty="0">
              <a:solidFill>
                <a:srgbClr val="404040"/>
              </a:solidFill>
              <a:latin typeface="Abadi" panose="020B0604020104020204"/>
              <a:cs typeface="Carlito"/>
            </a:endParaRPr>
          </a:p>
          <a:p>
            <a:pPr marL="0" indent="0">
              <a:lnSpc>
                <a:spcPct val="100000"/>
              </a:lnSpc>
              <a:spcBef>
                <a:spcPts val="1400"/>
              </a:spcBef>
              <a:buNone/>
            </a:pPr>
            <a:r>
              <a:rPr lang="en-US" sz="2200" dirty="0">
                <a:solidFill>
                  <a:srgbClr val="404040"/>
                </a:solidFill>
                <a:latin typeface="Abadi" panose="020B0604020104020204"/>
                <a:cs typeface="Carlito"/>
              </a:rPr>
              <a:t>Payload mass appears to fall mostly between 0-6000 kg.  Different launch sites also seem to use different payload mass.</a:t>
            </a:r>
          </a:p>
          <a:p>
            <a:pPr marL="0" indent="0">
              <a:lnSpc>
                <a:spcPct val="100000"/>
              </a:lnSpc>
              <a:spcBef>
                <a:spcPts val="1400"/>
              </a:spcBef>
              <a:buNone/>
            </a:pPr>
            <a:endParaRPr lang="en-US" sz="2200" dirty="0">
              <a:solidFill>
                <a:schemeClr val="accent3">
                  <a:lumMod val="25000"/>
                </a:schemeClr>
              </a:solidFill>
              <a:latin typeface="Abadi" panose="020B0604020104020204"/>
            </a:endParaRPr>
          </a:p>
        </p:txBody>
      </p:sp>
      <p:sp>
        <p:nvSpPr>
          <p:cNvPr id="4" name="Title 1">
            <a:extLst>
              <a:ext uri="{FF2B5EF4-FFF2-40B4-BE49-F238E27FC236}">
                <a16:creationId xmlns=""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311965"/>
            <a:ext cx="10700175" cy="242296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176052" y="2206002"/>
            <a:ext cx="4281919" cy="3190946"/>
          </a:xfrm>
          <a:prstGeom prst="rect">
            <a:avLst/>
          </a:prstGeom>
        </p:spPr>
        <p:txBody>
          <a:bodyPr>
            <a:normAutofit/>
          </a:bodyPr>
          <a:lstStyle/>
          <a:p>
            <a:pPr marL="0" indent="0">
              <a:lnSpc>
                <a:spcPct val="100000"/>
              </a:lnSpc>
              <a:spcBef>
                <a:spcPts val="1400"/>
              </a:spcBef>
              <a:buNone/>
            </a:pPr>
            <a:r>
              <a:rPr lang="fr-FR" sz="1800" dirty="0" err="1">
                <a:solidFill>
                  <a:srgbClr val="404040"/>
                </a:solidFill>
                <a:latin typeface="Carlito"/>
                <a:cs typeface="Carlito"/>
              </a:rPr>
              <a:t>We</a:t>
            </a:r>
            <a:r>
              <a:rPr lang="fr-FR" sz="1800" dirty="0">
                <a:solidFill>
                  <a:srgbClr val="404040"/>
                </a:solidFill>
                <a:latin typeface="Carlito"/>
                <a:cs typeface="Carlito"/>
              </a:rPr>
              <a:t> </a:t>
            </a:r>
            <a:r>
              <a:rPr lang="fr-FR" sz="1800" dirty="0" err="1">
                <a:solidFill>
                  <a:srgbClr val="404040"/>
                </a:solidFill>
                <a:latin typeface="Carlito"/>
                <a:cs typeface="Carlito"/>
              </a:rPr>
              <a:t>can</a:t>
            </a:r>
            <a:r>
              <a:rPr lang="fr-FR" sz="1800" dirty="0">
                <a:solidFill>
                  <a:srgbClr val="404040"/>
                </a:solidFill>
                <a:latin typeface="Carlito"/>
                <a:cs typeface="Carlito"/>
              </a:rPr>
              <a:t> </a:t>
            </a:r>
            <a:r>
              <a:rPr lang="fr-FR" sz="1800" dirty="0" err="1">
                <a:solidFill>
                  <a:srgbClr val="404040"/>
                </a:solidFill>
                <a:latin typeface="Carlito"/>
                <a:cs typeface="Carlito"/>
              </a:rPr>
              <a:t>see</a:t>
            </a:r>
            <a:r>
              <a:rPr lang="fr-FR" sz="1800" dirty="0">
                <a:solidFill>
                  <a:srgbClr val="404040"/>
                </a:solidFill>
                <a:latin typeface="Carlito"/>
                <a:cs typeface="Carlito"/>
              </a:rPr>
              <a:t> </a:t>
            </a:r>
            <a:r>
              <a:rPr lang="fr-FR" sz="1800" dirty="0" err="1">
                <a:solidFill>
                  <a:srgbClr val="404040"/>
                </a:solidFill>
                <a:latin typeface="Carlito"/>
                <a:cs typeface="Carlito"/>
              </a:rPr>
              <a:t>that</a:t>
            </a:r>
            <a:r>
              <a:rPr lang="fr-FR" sz="1800" dirty="0">
                <a:solidFill>
                  <a:srgbClr val="404040"/>
                </a:solidFill>
                <a:latin typeface="Carlito"/>
                <a:cs typeface="Carlito"/>
              </a:rPr>
              <a:t> ES-L1, GEO, HEO and SSO have 100% </a:t>
            </a:r>
            <a:r>
              <a:rPr lang="fr-FR" sz="1800" dirty="0" err="1">
                <a:solidFill>
                  <a:srgbClr val="404040"/>
                </a:solidFill>
                <a:latin typeface="Carlito"/>
                <a:cs typeface="Carlito"/>
              </a:rPr>
              <a:t>success</a:t>
            </a:r>
            <a:r>
              <a:rPr lang="fr-FR" sz="1800" dirty="0">
                <a:solidFill>
                  <a:srgbClr val="404040"/>
                </a:solidFill>
                <a:latin typeface="Carlito"/>
                <a:cs typeface="Carlito"/>
              </a:rPr>
              <a:t> rate.</a:t>
            </a:r>
          </a:p>
          <a:p>
            <a:pPr marL="0" indent="0">
              <a:lnSpc>
                <a:spcPct val="100000"/>
              </a:lnSpc>
              <a:spcBef>
                <a:spcPts val="1400"/>
              </a:spcBef>
              <a:buNone/>
            </a:pPr>
            <a:r>
              <a:rPr lang="fr-FR" sz="1800" dirty="0">
                <a:solidFill>
                  <a:srgbClr val="404040"/>
                </a:solidFill>
                <a:latin typeface="Carlito"/>
                <a:cs typeface="Carlito"/>
              </a:rPr>
              <a:t> </a:t>
            </a:r>
            <a:r>
              <a:rPr lang="fr-FR" sz="1800" dirty="0" err="1">
                <a:solidFill>
                  <a:srgbClr val="404040"/>
                </a:solidFill>
                <a:latin typeface="Carlito"/>
                <a:cs typeface="Carlito"/>
              </a:rPr>
              <a:t>Followed</a:t>
            </a:r>
            <a:r>
              <a:rPr lang="fr-FR" sz="1800" dirty="0">
                <a:solidFill>
                  <a:srgbClr val="404040"/>
                </a:solidFill>
                <a:latin typeface="Carlito"/>
                <a:cs typeface="Carlito"/>
              </a:rPr>
              <a:t> by VLEO </a:t>
            </a:r>
            <a:r>
              <a:rPr lang="fr-FR" sz="1800" dirty="0" err="1">
                <a:solidFill>
                  <a:srgbClr val="404040"/>
                </a:solidFill>
                <a:latin typeface="Carlito"/>
                <a:cs typeface="Carlito"/>
              </a:rPr>
              <a:t>with</a:t>
            </a:r>
            <a:r>
              <a:rPr lang="fr-FR" sz="1800" dirty="0">
                <a:solidFill>
                  <a:srgbClr val="404040"/>
                </a:solidFill>
                <a:latin typeface="Carlito"/>
                <a:cs typeface="Carlito"/>
              </a:rPr>
              <a:t> </a:t>
            </a:r>
            <a:r>
              <a:rPr lang="fr-FR" sz="1800" dirty="0" err="1">
                <a:solidFill>
                  <a:srgbClr val="404040"/>
                </a:solidFill>
                <a:latin typeface="Carlito"/>
                <a:cs typeface="Carlito"/>
              </a:rPr>
              <a:t>almost</a:t>
            </a:r>
            <a:r>
              <a:rPr lang="fr-FR" sz="1800" dirty="0">
                <a:solidFill>
                  <a:srgbClr val="404040"/>
                </a:solidFill>
                <a:latin typeface="Carlito"/>
                <a:cs typeface="Carlito"/>
              </a:rPr>
              <a:t> 85%, LEO </a:t>
            </a:r>
            <a:r>
              <a:rPr lang="fr-FR" sz="1800" dirty="0" err="1">
                <a:solidFill>
                  <a:srgbClr val="404040"/>
                </a:solidFill>
                <a:latin typeface="Carlito"/>
                <a:cs typeface="Carlito"/>
              </a:rPr>
              <a:t>with</a:t>
            </a:r>
            <a:r>
              <a:rPr lang="fr-FR" sz="1800" dirty="0">
                <a:solidFill>
                  <a:srgbClr val="404040"/>
                </a:solidFill>
                <a:latin typeface="Carlito"/>
                <a:cs typeface="Carlito"/>
              </a:rPr>
              <a:t> 70%.</a:t>
            </a:r>
          </a:p>
          <a:p>
            <a:pPr marL="0" indent="0">
              <a:lnSpc>
                <a:spcPct val="100000"/>
              </a:lnSpc>
              <a:spcBef>
                <a:spcPts val="1400"/>
              </a:spcBef>
              <a:buNone/>
            </a:pPr>
            <a:r>
              <a:rPr lang="fr-FR" sz="1800" dirty="0">
                <a:solidFill>
                  <a:srgbClr val="404040"/>
                </a:solidFill>
                <a:latin typeface="Carlito"/>
                <a:cs typeface="Carlito"/>
              </a:rPr>
              <a:t>MEO and PO have </a:t>
            </a:r>
            <a:r>
              <a:rPr lang="fr-FR" sz="1800" dirty="0" err="1">
                <a:solidFill>
                  <a:srgbClr val="404040"/>
                </a:solidFill>
                <a:latin typeface="Carlito"/>
                <a:cs typeface="Carlito"/>
              </a:rPr>
              <a:t>almost</a:t>
            </a:r>
            <a:r>
              <a:rPr lang="fr-FR" sz="1800" dirty="0">
                <a:solidFill>
                  <a:srgbClr val="404040"/>
                </a:solidFill>
                <a:latin typeface="Carlito"/>
                <a:cs typeface="Carlito"/>
              </a:rPr>
              <a:t> 65%.</a:t>
            </a:r>
          </a:p>
          <a:p>
            <a:pPr marL="0" indent="0">
              <a:lnSpc>
                <a:spcPct val="100000"/>
              </a:lnSpc>
              <a:spcBef>
                <a:spcPts val="1400"/>
              </a:spcBef>
              <a:buNone/>
            </a:pPr>
            <a:r>
              <a:rPr lang="fr-FR" sz="1800" dirty="0">
                <a:solidFill>
                  <a:srgbClr val="404040"/>
                </a:solidFill>
                <a:latin typeface="Carlito"/>
                <a:cs typeface="Carlito"/>
              </a:rPr>
              <a:t>ISS have </a:t>
            </a:r>
            <a:r>
              <a:rPr lang="fr-FR" sz="1800" dirty="0" err="1">
                <a:solidFill>
                  <a:srgbClr val="404040"/>
                </a:solidFill>
                <a:latin typeface="Carlito"/>
                <a:cs typeface="Carlito"/>
              </a:rPr>
              <a:t>just</a:t>
            </a:r>
            <a:r>
              <a:rPr lang="fr-FR" sz="1800" dirty="0">
                <a:solidFill>
                  <a:srgbClr val="404040"/>
                </a:solidFill>
                <a:latin typeface="Carlito"/>
                <a:cs typeface="Carlito"/>
              </a:rPr>
              <a:t> over 60%.</a:t>
            </a:r>
          </a:p>
          <a:p>
            <a:pPr marL="0" indent="0">
              <a:lnSpc>
                <a:spcPct val="100000"/>
              </a:lnSpc>
              <a:spcBef>
                <a:spcPts val="1400"/>
              </a:spcBef>
              <a:buNone/>
            </a:pPr>
            <a:r>
              <a:rPr lang="fr-FR" sz="1800" dirty="0">
                <a:solidFill>
                  <a:srgbClr val="404040"/>
                </a:solidFill>
                <a:latin typeface="Carlito"/>
                <a:cs typeface="Carlito"/>
              </a:rPr>
              <a:t>GTO have 50%</a:t>
            </a:r>
          </a:p>
          <a:p>
            <a:pPr marL="0" indent="0">
              <a:lnSpc>
                <a:spcPct val="100000"/>
              </a:lnSpc>
              <a:spcBef>
                <a:spcPts val="1400"/>
              </a:spcBef>
              <a:buNone/>
            </a:pPr>
            <a:r>
              <a:rPr lang="fr-FR" sz="1800" dirty="0">
                <a:solidFill>
                  <a:srgbClr val="404040"/>
                </a:solidFill>
                <a:latin typeface="Carlito"/>
                <a:cs typeface="Carlito"/>
              </a:rPr>
              <a:t>SO have 0%</a:t>
            </a:r>
            <a:endParaRPr lang="en-US" sz="1800" dirty="0">
              <a:solidFill>
                <a:srgbClr val="404040"/>
              </a:solidFill>
              <a:latin typeface="Carlito"/>
              <a:cs typeface="Carlito"/>
            </a:endParaRPr>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463" y="1460567"/>
            <a:ext cx="6176942" cy="468181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6814849" y="2842653"/>
            <a:ext cx="4470762" cy="934217"/>
          </a:xfrm>
          <a:prstGeom prst="rect">
            <a:avLst/>
          </a:prstGeom>
        </p:spPr>
        <p:txBody>
          <a:bodyPr>
            <a:noAutofit/>
          </a:bodyPr>
          <a:lstStyle/>
          <a:p>
            <a:pPr marL="0" indent="0">
              <a:lnSpc>
                <a:spcPct val="100000"/>
              </a:lnSpc>
              <a:spcBef>
                <a:spcPts val="1400"/>
              </a:spcBef>
              <a:buNone/>
            </a:pPr>
            <a:r>
              <a:rPr lang="fr-FR" sz="2200" dirty="0" err="1">
                <a:solidFill>
                  <a:srgbClr val="404040"/>
                </a:solidFill>
                <a:latin typeface="Abadi" panose="020B0604020104020204"/>
                <a:cs typeface="Carlito"/>
              </a:rPr>
              <a:t>We</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can</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see</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that</a:t>
            </a:r>
            <a:r>
              <a:rPr lang="fr-FR" sz="2200" dirty="0">
                <a:solidFill>
                  <a:srgbClr val="404040"/>
                </a:solidFill>
                <a:latin typeface="Abadi" panose="020B0604020104020204"/>
                <a:cs typeface="Carlito"/>
              </a:rPr>
              <a:t> </a:t>
            </a:r>
            <a:r>
              <a:rPr lang="fr-FR" sz="2200" dirty="0" err="1">
                <a:solidFill>
                  <a:srgbClr val="404040"/>
                </a:solidFill>
                <a:latin typeface="Abadi" panose="020B0604020104020204"/>
                <a:cs typeface="Carlito"/>
              </a:rPr>
              <a:t>success</a:t>
            </a:r>
            <a:r>
              <a:rPr lang="fr-FR" sz="2200" dirty="0">
                <a:solidFill>
                  <a:srgbClr val="404040"/>
                </a:solidFill>
                <a:latin typeface="Abadi" panose="020B0604020104020204"/>
                <a:cs typeface="Carlito"/>
              </a:rPr>
              <a:t> rate </a:t>
            </a:r>
            <a:r>
              <a:rPr lang="fr-FR" sz="2200" dirty="0" err="1">
                <a:solidFill>
                  <a:srgbClr val="404040"/>
                </a:solidFill>
                <a:latin typeface="Abadi" panose="020B0604020104020204"/>
                <a:cs typeface="Carlito"/>
              </a:rPr>
              <a:t>increases</a:t>
            </a:r>
            <a:r>
              <a:rPr lang="fr-FR" sz="2200" dirty="0">
                <a:solidFill>
                  <a:srgbClr val="404040"/>
                </a:solidFill>
                <a:latin typeface="Abadi" panose="020B0604020104020204"/>
                <a:cs typeface="Carlito"/>
              </a:rPr>
              <a:t> over time </a:t>
            </a:r>
            <a:r>
              <a:rPr lang="fr-FR" sz="2200" dirty="0" err="1">
                <a:solidFill>
                  <a:srgbClr val="404040"/>
                </a:solidFill>
                <a:latin typeface="Abadi" panose="020B0604020104020204"/>
                <a:cs typeface="Carlito"/>
              </a:rPr>
              <a:t>since</a:t>
            </a:r>
            <a:r>
              <a:rPr lang="fr-FR" sz="2200" dirty="0">
                <a:solidFill>
                  <a:srgbClr val="404040"/>
                </a:solidFill>
                <a:latin typeface="Abadi" panose="020B0604020104020204"/>
                <a:cs typeface="Carlito"/>
              </a:rPr>
              <a:t> 2013.</a:t>
            </a:r>
          </a:p>
          <a:p>
            <a:pPr marL="0" indent="0">
              <a:lnSpc>
                <a:spcPct val="100000"/>
              </a:lnSpc>
              <a:spcBef>
                <a:spcPts val="1400"/>
              </a:spcBef>
              <a:buNone/>
            </a:pPr>
            <a:r>
              <a:rPr lang="fr-FR" sz="2200" dirty="0">
                <a:solidFill>
                  <a:srgbClr val="404040"/>
                </a:solidFill>
                <a:latin typeface="Abadi" panose="020B0604020104020204"/>
                <a:cs typeface="Carlito"/>
              </a:rPr>
              <a:t>Just a </a:t>
            </a:r>
            <a:r>
              <a:rPr lang="fr-FR" sz="2200" dirty="0" err="1">
                <a:solidFill>
                  <a:srgbClr val="404040"/>
                </a:solidFill>
                <a:latin typeface="Abadi" panose="020B0604020104020204"/>
                <a:cs typeface="Carlito"/>
              </a:rPr>
              <a:t>reduction</a:t>
            </a:r>
            <a:r>
              <a:rPr lang="fr-FR" sz="2200" dirty="0">
                <a:solidFill>
                  <a:srgbClr val="404040"/>
                </a:solidFill>
                <a:latin typeface="Abadi" panose="020B0604020104020204"/>
                <a:cs typeface="Carlito"/>
              </a:rPr>
              <a:t> of </a:t>
            </a:r>
            <a:r>
              <a:rPr lang="fr-FR" sz="2200" dirty="0" err="1">
                <a:solidFill>
                  <a:srgbClr val="404040"/>
                </a:solidFill>
                <a:latin typeface="Abadi" panose="020B0604020104020204"/>
                <a:cs typeface="Carlito"/>
              </a:rPr>
              <a:t>success</a:t>
            </a:r>
            <a:r>
              <a:rPr lang="fr-FR" sz="2200" dirty="0">
                <a:solidFill>
                  <a:srgbClr val="404040"/>
                </a:solidFill>
                <a:latin typeface="Abadi" panose="020B0604020104020204"/>
                <a:cs typeface="Carlito"/>
              </a:rPr>
              <a:t> rate in 2018</a:t>
            </a:r>
            <a:endParaRPr lang="en-US" sz="2200" dirty="0">
              <a:solidFill>
                <a:srgbClr val="404040"/>
              </a:solidFill>
              <a:latin typeface="Abadi" panose="020B0604020104020204"/>
              <a:cs typeface="Carlito"/>
            </a:endParaRPr>
          </a:p>
        </p:txBody>
      </p:sp>
      <p:sp>
        <p:nvSpPr>
          <p:cNvPr id="4" name="Title 1">
            <a:extLst>
              <a:ext uri="{FF2B5EF4-FFF2-40B4-BE49-F238E27FC236}">
                <a16:creationId xmlns=""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857" y="1689713"/>
            <a:ext cx="5918569" cy="446506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94135" y="3249830"/>
            <a:ext cx="2514083" cy="885797"/>
          </a:xfrm>
          <a:prstGeom prst="rect">
            <a:avLst/>
          </a:prstGeom>
        </p:spPr>
        <p:txBody>
          <a:bodyPr>
            <a:normAutofit/>
          </a:bodyPr>
          <a:lstStyle/>
          <a:p>
            <a:pPr marL="0" indent="0">
              <a:buNone/>
            </a:pPr>
            <a:r>
              <a:rPr lang="fr-FR" sz="2200" dirty="0" err="1" smtClean="0">
                <a:latin typeface="Abadi" panose="020B0604020104020204"/>
              </a:rPr>
              <a:t>GitHub</a:t>
            </a:r>
            <a:r>
              <a:rPr lang="fr-FR" sz="2200" dirty="0" smtClean="0">
                <a:latin typeface="Abadi" panose="020B0604020104020204"/>
              </a:rPr>
              <a:t> URL</a:t>
            </a:r>
            <a:r>
              <a:rPr lang="fr-FR" sz="2200" dirty="0">
                <a:latin typeface="Abadi" panose="020B0604020104020204"/>
              </a:rPr>
              <a:t>: </a:t>
            </a:r>
            <a:r>
              <a:rPr lang="fr-FR" sz="2200" dirty="0" smtClean="0">
                <a:latin typeface="Abadi" panose="020B0604020104020204"/>
                <a:hlinkClick r:id="rId3"/>
              </a:rPr>
              <a:t>Machine Learning</a:t>
            </a:r>
            <a:endParaRPr lang="en-US" sz="2200" dirty="0">
              <a:latin typeface="Abadi" panose="020B0604020104020204"/>
            </a:endParaRPr>
          </a:p>
        </p:txBody>
      </p:sp>
      <p:sp>
        <p:nvSpPr>
          <p:cNvPr id="3" name="Title 1">
            <a:extLst>
              <a:ext uri="{FF2B5EF4-FFF2-40B4-BE49-F238E27FC236}">
                <a16:creationId xmlns=""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pSp>
        <p:nvGrpSpPr>
          <p:cNvPr id="6" name="object 5"/>
          <p:cNvGrpSpPr/>
          <p:nvPr/>
        </p:nvGrpSpPr>
        <p:grpSpPr>
          <a:xfrm>
            <a:off x="3822191" y="1933955"/>
            <a:ext cx="1938655" cy="1728470"/>
            <a:chOff x="3822191" y="1933955"/>
            <a:chExt cx="1938655" cy="1728470"/>
          </a:xfrm>
        </p:grpSpPr>
        <p:sp>
          <p:nvSpPr>
            <p:cNvPr id="7" name="object 6"/>
            <p:cNvSpPr/>
            <p:nvPr/>
          </p:nvSpPr>
          <p:spPr>
            <a:xfrm>
              <a:off x="4133087" y="2229611"/>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solidFill>
              <a:schemeClr val="tx1"/>
            </a:solidFill>
          </p:spPr>
          <p:txBody>
            <a:bodyPr wrap="square" lIns="0" tIns="0" rIns="0" bIns="0" rtlCol="0"/>
            <a:lstStyle/>
            <a:p>
              <a:endParaRPr sz="1050"/>
            </a:p>
          </p:txBody>
        </p:sp>
        <p:sp>
          <p:nvSpPr>
            <p:cNvPr id="8" name="object 7"/>
            <p:cNvSpPr/>
            <p:nvPr/>
          </p:nvSpPr>
          <p:spPr>
            <a:xfrm>
              <a:off x="3829811" y="1941575"/>
              <a:ext cx="1923414" cy="1153795"/>
            </a:xfrm>
            <a:custGeom>
              <a:avLst/>
              <a:gdLst/>
              <a:ahLst/>
              <a:cxnLst/>
              <a:rect l="l" t="t" r="r" b="b"/>
              <a:pathLst>
                <a:path w="1923414" h="1153795">
                  <a:moveTo>
                    <a:pt x="1807845" y="0"/>
                  </a:moveTo>
                  <a:lnTo>
                    <a:pt x="115315" y="0"/>
                  </a:lnTo>
                  <a:lnTo>
                    <a:pt x="70485" y="9016"/>
                  </a:lnTo>
                  <a:lnTo>
                    <a:pt x="33782" y="33782"/>
                  </a:lnTo>
                  <a:lnTo>
                    <a:pt x="9016" y="70485"/>
                  </a:lnTo>
                  <a:lnTo>
                    <a:pt x="0" y="115315"/>
                  </a:lnTo>
                  <a:lnTo>
                    <a:pt x="0" y="1038225"/>
                  </a:lnTo>
                  <a:lnTo>
                    <a:pt x="9016" y="1083056"/>
                  </a:lnTo>
                  <a:lnTo>
                    <a:pt x="33782" y="1119759"/>
                  </a:lnTo>
                  <a:lnTo>
                    <a:pt x="70485" y="1144524"/>
                  </a:lnTo>
                  <a:lnTo>
                    <a:pt x="115315" y="1153540"/>
                  </a:lnTo>
                  <a:lnTo>
                    <a:pt x="1807845" y="1153540"/>
                  </a:lnTo>
                  <a:lnTo>
                    <a:pt x="1852676" y="1144524"/>
                  </a:lnTo>
                  <a:lnTo>
                    <a:pt x="1889378" y="1119759"/>
                  </a:lnTo>
                  <a:lnTo>
                    <a:pt x="1914143" y="1083056"/>
                  </a:lnTo>
                  <a:lnTo>
                    <a:pt x="1923161" y="1038225"/>
                  </a:lnTo>
                  <a:lnTo>
                    <a:pt x="1923161" y="115315"/>
                  </a:lnTo>
                  <a:lnTo>
                    <a:pt x="1914143" y="70485"/>
                  </a:lnTo>
                  <a:lnTo>
                    <a:pt x="1889378" y="33782"/>
                  </a:lnTo>
                  <a:lnTo>
                    <a:pt x="1852676" y="9016"/>
                  </a:lnTo>
                  <a:lnTo>
                    <a:pt x="1807845" y="0"/>
                  </a:lnTo>
                  <a:close/>
                </a:path>
              </a:pathLst>
            </a:custGeom>
            <a:solidFill>
              <a:schemeClr val="accent5"/>
            </a:solidFill>
          </p:spPr>
          <p:txBody>
            <a:bodyPr wrap="square" lIns="0" tIns="0" rIns="0" bIns="0" rtlCol="0"/>
            <a:lstStyle/>
            <a:p>
              <a:endParaRPr sz="1050"/>
            </a:p>
          </p:txBody>
        </p:sp>
        <p:sp>
          <p:nvSpPr>
            <p:cNvPr id="9" name="object 8"/>
            <p:cNvSpPr/>
            <p:nvPr/>
          </p:nvSpPr>
          <p:spPr>
            <a:xfrm>
              <a:off x="3829811" y="1941575"/>
              <a:ext cx="1923414" cy="1153795"/>
            </a:xfrm>
            <a:custGeom>
              <a:avLst/>
              <a:gdLst/>
              <a:ahLst/>
              <a:cxnLst/>
              <a:rect l="l" t="t" r="r" b="b"/>
              <a:pathLst>
                <a:path w="1923414" h="1153795">
                  <a:moveTo>
                    <a:pt x="0" y="115315"/>
                  </a:moveTo>
                  <a:lnTo>
                    <a:pt x="9016" y="70485"/>
                  </a:lnTo>
                  <a:lnTo>
                    <a:pt x="33782" y="33782"/>
                  </a:lnTo>
                  <a:lnTo>
                    <a:pt x="70485" y="9016"/>
                  </a:lnTo>
                  <a:lnTo>
                    <a:pt x="115315" y="0"/>
                  </a:lnTo>
                  <a:lnTo>
                    <a:pt x="1807845" y="0"/>
                  </a:lnTo>
                  <a:lnTo>
                    <a:pt x="1852676" y="9016"/>
                  </a:lnTo>
                  <a:lnTo>
                    <a:pt x="1889378" y="33782"/>
                  </a:lnTo>
                  <a:lnTo>
                    <a:pt x="1914143" y="70485"/>
                  </a:lnTo>
                  <a:lnTo>
                    <a:pt x="1923161" y="115315"/>
                  </a:lnTo>
                  <a:lnTo>
                    <a:pt x="1923161" y="1038225"/>
                  </a:lnTo>
                  <a:lnTo>
                    <a:pt x="1914143" y="1083056"/>
                  </a:lnTo>
                  <a:lnTo>
                    <a:pt x="1889378" y="1119759"/>
                  </a:lnTo>
                  <a:lnTo>
                    <a:pt x="1852676" y="1144524"/>
                  </a:lnTo>
                  <a:lnTo>
                    <a:pt x="1807845" y="1153540"/>
                  </a:lnTo>
                  <a:lnTo>
                    <a:pt x="115315" y="1153540"/>
                  </a:lnTo>
                  <a:lnTo>
                    <a:pt x="70485" y="1144524"/>
                  </a:lnTo>
                  <a:lnTo>
                    <a:pt x="33782" y="1119759"/>
                  </a:lnTo>
                  <a:lnTo>
                    <a:pt x="9016" y="1083056"/>
                  </a:lnTo>
                  <a:lnTo>
                    <a:pt x="0" y="1038225"/>
                  </a:lnTo>
                  <a:lnTo>
                    <a:pt x="0" y="115315"/>
                  </a:lnTo>
                  <a:close/>
                </a:path>
              </a:pathLst>
            </a:custGeom>
            <a:ln w="15240">
              <a:solidFill>
                <a:srgbClr val="FFFFFF"/>
              </a:solidFill>
            </a:ln>
          </p:spPr>
          <p:txBody>
            <a:bodyPr wrap="square" lIns="0" tIns="0" rIns="0" bIns="0" rtlCol="0"/>
            <a:lstStyle/>
            <a:p>
              <a:endParaRPr sz="1050"/>
            </a:p>
          </p:txBody>
        </p:sp>
      </p:grpSp>
      <p:sp>
        <p:nvSpPr>
          <p:cNvPr id="10" name="object 9"/>
          <p:cNvSpPr txBox="1"/>
          <p:nvPr/>
        </p:nvSpPr>
        <p:spPr>
          <a:xfrm>
            <a:off x="3998721" y="2219960"/>
            <a:ext cx="1568450" cy="175048"/>
          </a:xfrm>
          <a:prstGeom prst="rect">
            <a:avLst/>
          </a:prstGeom>
        </p:spPr>
        <p:txBody>
          <a:bodyPr vert="horz" wrap="square" lIns="0" tIns="13335" rIns="0" bIns="0" rtlCol="0">
            <a:spAutoFit/>
          </a:bodyPr>
          <a:lstStyle/>
          <a:p>
            <a:pPr marL="12700">
              <a:lnSpc>
                <a:spcPct val="100000"/>
              </a:lnSpc>
              <a:spcBef>
                <a:spcPts val="105"/>
              </a:spcBef>
            </a:pPr>
            <a:r>
              <a:rPr sz="1050" spc="-5" dirty="0">
                <a:solidFill>
                  <a:srgbClr val="FFFFFF"/>
                </a:solidFill>
                <a:latin typeface="Carlito"/>
                <a:cs typeface="Carlito"/>
              </a:rPr>
              <a:t>Split </a:t>
            </a:r>
            <a:r>
              <a:rPr sz="1050" dirty="0">
                <a:solidFill>
                  <a:srgbClr val="FFFFFF"/>
                </a:solidFill>
                <a:latin typeface="Carlito"/>
                <a:cs typeface="Carlito"/>
              </a:rPr>
              <a:t>label</a:t>
            </a:r>
            <a:r>
              <a:rPr sz="1050" spc="-195" dirty="0">
                <a:solidFill>
                  <a:srgbClr val="FFFFFF"/>
                </a:solidFill>
                <a:latin typeface="Carlito"/>
                <a:cs typeface="Carlito"/>
              </a:rPr>
              <a:t> </a:t>
            </a:r>
            <a:r>
              <a:rPr sz="1050" spc="-5" dirty="0">
                <a:solidFill>
                  <a:srgbClr val="FFFFFF"/>
                </a:solidFill>
                <a:latin typeface="Carlito"/>
                <a:cs typeface="Carlito"/>
              </a:rPr>
              <a:t>column</a:t>
            </a:r>
            <a:endParaRPr sz="1050" dirty="0">
              <a:latin typeface="Carlito"/>
              <a:cs typeface="Carlito"/>
            </a:endParaRPr>
          </a:p>
        </p:txBody>
      </p:sp>
      <p:sp>
        <p:nvSpPr>
          <p:cNvPr id="11" name="object 10"/>
          <p:cNvSpPr txBox="1"/>
          <p:nvPr/>
        </p:nvSpPr>
        <p:spPr>
          <a:xfrm>
            <a:off x="3917950" y="2456180"/>
            <a:ext cx="1722755" cy="175048"/>
          </a:xfrm>
          <a:prstGeom prst="rect">
            <a:avLst/>
          </a:prstGeom>
        </p:spPr>
        <p:txBody>
          <a:bodyPr vert="horz" wrap="square" lIns="0" tIns="13335" rIns="0" bIns="0" rtlCol="0">
            <a:spAutoFit/>
          </a:bodyPr>
          <a:lstStyle/>
          <a:p>
            <a:pPr marL="12700">
              <a:lnSpc>
                <a:spcPct val="100000"/>
              </a:lnSpc>
              <a:spcBef>
                <a:spcPts val="105"/>
              </a:spcBef>
            </a:pPr>
            <a:r>
              <a:rPr sz="1050" dirty="0">
                <a:solidFill>
                  <a:srgbClr val="FFFFFF"/>
                </a:solidFill>
                <a:latin typeface="Carlito"/>
                <a:cs typeface="Carlito"/>
              </a:rPr>
              <a:t>‘Class’ </a:t>
            </a:r>
            <a:r>
              <a:rPr sz="1050" spc="-15" dirty="0">
                <a:solidFill>
                  <a:srgbClr val="FFFFFF"/>
                </a:solidFill>
                <a:latin typeface="Carlito"/>
                <a:cs typeface="Carlito"/>
              </a:rPr>
              <a:t>from</a:t>
            </a:r>
            <a:r>
              <a:rPr sz="1050" spc="-200" dirty="0">
                <a:solidFill>
                  <a:srgbClr val="FFFFFF"/>
                </a:solidFill>
                <a:latin typeface="Carlito"/>
                <a:cs typeface="Carlito"/>
              </a:rPr>
              <a:t> </a:t>
            </a:r>
            <a:r>
              <a:rPr sz="1050" spc="-15" dirty="0">
                <a:solidFill>
                  <a:srgbClr val="FFFFFF"/>
                </a:solidFill>
                <a:latin typeface="Carlito"/>
                <a:cs typeface="Carlito"/>
              </a:rPr>
              <a:t>dataset</a:t>
            </a:r>
            <a:endParaRPr sz="1050" dirty="0">
              <a:latin typeface="Carlito"/>
              <a:cs typeface="Carlito"/>
            </a:endParaRPr>
          </a:p>
        </p:txBody>
      </p:sp>
      <p:grpSp>
        <p:nvGrpSpPr>
          <p:cNvPr id="12" name="object 11"/>
          <p:cNvGrpSpPr/>
          <p:nvPr/>
        </p:nvGrpSpPr>
        <p:grpSpPr>
          <a:xfrm>
            <a:off x="3822191" y="3375659"/>
            <a:ext cx="1938655" cy="1729739"/>
            <a:chOff x="3822191" y="3375659"/>
            <a:chExt cx="1938655" cy="1729739"/>
          </a:xfrm>
        </p:grpSpPr>
        <p:sp>
          <p:nvSpPr>
            <p:cNvPr id="13" name="object 12"/>
            <p:cNvSpPr/>
            <p:nvPr/>
          </p:nvSpPr>
          <p:spPr>
            <a:xfrm>
              <a:off x="4133087" y="3672839"/>
              <a:ext cx="173990" cy="1432560"/>
            </a:xfrm>
            <a:custGeom>
              <a:avLst/>
              <a:gdLst/>
              <a:ahLst/>
              <a:cxnLst/>
              <a:rect l="l" t="t" r="r" b="b"/>
              <a:pathLst>
                <a:path w="173989" h="1432560">
                  <a:moveTo>
                    <a:pt x="173482" y="0"/>
                  </a:moveTo>
                  <a:lnTo>
                    <a:pt x="0" y="0"/>
                  </a:lnTo>
                  <a:lnTo>
                    <a:pt x="0" y="1432560"/>
                  </a:lnTo>
                  <a:lnTo>
                    <a:pt x="173482" y="1432560"/>
                  </a:lnTo>
                  <a:lnTo>
                    <a:pt x="173482" y="0"/>
                  </a:lnTo>
                  <a:close/>
                </a:path>
              </a:pathLst>
            </a:custGeom>
            <a:solidFill>
              <a:schemeClr val="tx1"/>
            </a:solidFill>
          </p:spPr>
          <p:txBody>
            <a:bodyPr wrap="square" lIns="0" tIns="0" rIns="0" bIns="0" rtlCol="0"/>
            <a:lstStyle/>
            <a:p>
              <a:endParaRPr sz="1050"/>
            </a:p>
          </p:txBody>
        </p:sp>
        <p:sp>
          <p:nvSpPr>
            <p:cNvPr id="14" name="object 13"/>
            <p:cNvSpPr/>
            <p:nvPr/>
          </p:nvSpPr>
          <p:spPr>
            <a:xfrm>
              <a:off x="3829811" y="3383279"/>
              <a:ext cx="1923414" cy="1155065"/>
            </a:xfrm>
            <a:custGeom>
              <a:avLst/>
              <a:gdLst/>
              <a:ahLst/>
              <a:cxnLst/>
              <a:rect l="l" t="t" r="r" b="b"/>
              <a:pathLst>
                <a:path w="1923414" h="1155064">
                  <a:moveTo>
                    <a:pt x="1807590" y="0"/>
                  </a:moveTo>
                  <a:lnTo>
                    <a:pt x="115570" y="0"/>
                  </a:lnTo>
                  <a:lnTo>
                    <a:pt x="70612" y="9017"/>
                  </a:lnTo>
                  <a:lnTo>
                    <a:pt x="33782" y="33782"/>
                  </a:lnTo>
                  <a:lnTo>
                    <a:pt x="9016" y="70485"/>
                  </a:lnTo>
                  <a:lnTo>
                    <a:pt x="0" y="115570"/>
                  </a:lnTo>
                  <a:lnTo>
                    <a:pt x="0" y="1039114"/>
                  </a:lnTo>
                  <a:lnTo>
                    <a:pt x="9016" y="1084199"/>
                  </a:lnTo>
                  <a:lnTo>
                    <a:pt x="33782" y="1120902"/>
                  </a:lnTo>
                  <a:lnTo>
                    <a:pt x="70612" y="1145667"/>
                  </a:lnTo>
                  <a:lnTo>
                    <a:pt x="115570" y="1154684"/>
                  </a:lnTo>
                  <a:lnTo>
                    <a:pt x="1807590" y="1154684"/>
                  </a:lnTo>
                  <a:lnTo>
                    <a:pt x="1852549" y="1145667"/>
                  </a:lnTo>
                  <a:lnTo>
                    <a:pt x="1889378" y="1120902"/>
                  </a:lnTo>
                  <a:lnTo>
                    <a:pt x="1914143" y="1084199"/>
                  </a:lnTo>
                  <a:lnTo>
                    <a:pt x="1923161" y="1039114"/>
                  </a:lnTo>
                  <a:lnTo>
                    <a:pt x="1923161" y="115570"/>
                  </a:lnTo>
                  <a:lnTo>
                    <a:pt x="1914143" y="70485"/>
                  </a:lnTo>
                  <a:lnTo>
                    <a:pt x="1889378" y="33782"/>
                  </a:lnTo>
                  <a:lnTo>
                    <a:pt x="1852549" y="9017"/>
                  </a:lnTo>
                  <a:lnTo>
                    <a:pt x="1807590" y="0"/>
                  </a:lnTo>
                  <a:close/>
                </a:path>
              </a:pathLst>
            </a:custGeom>
            <a:solidFill>
              <a:schemeClr val="accent5"/>
            </a:solidFill>
          </p:spPr>
          <p:txBody>
            <a:bodyPr wrap="square" lIns="0" tIns="0" rIns="0" bIns="0" rtlCol="0"/>
            <a:lstStyle/>
            <a:p>
              <a:endParaRPr sz="1050"/>
            </a:p>
          </p:txBody>
        </p:sp>
        <p:sp>
          <p:nvSpPr>
            <p:cNvPr id="15" name="object 14"/>
            <p:cNvSpPr/>
            <p:nvPr/>
          </p:nvSpPr>
          <p:spPr>
            <a:xfrm>
              <a:off x="3829811" y="3383279"/>
              <a:ext cx="1923414" cy="1155065"/>
            </a:xfrm>
            <a:custGeom>
              <a:avLst/>
              <a:gdLst/>
              <a:ahLst/>
              <a:cxnLst/>
              <a:rect l="l" t="t" r="r" b="b"/>
              <a:pathLst>
                <a:path w="1923414" h="1155064">
                  <a:moveTo>
                    <a:pt x="0" y="115570"/>
                  </a:moveTo>
                  <a:lnTo>
                    <a:pt x="9016" y="70485"/>
                  </a:lnTo>
                  <a:lnTo>
                    <a:pt x="33782" y="33782"/>
                  </a:lnTo>
                  <a:lnTo>
                    <a:pt x="70612" y="9017"/>
                  </a:lnTo>
                  <a:lnTo>
                    <a:pt x="115570" y="0"/>
                  </a:lnTo>
                  <a:lnTo>
                    <a:pt x="1807590" y="0"/>
                  </a:lnTo>
                  <a:lnTo>
                    <a:pt x="1852549" y="9017"/>
                  </a:lnTo>
                  <a:lnTo>
                    <a:pt x="1889378" y="33782"/>
                  </a:lnTo>
                  <a:lnTo>
                    <a:pt x="1914143" y="70485"/>
                  </a:lnTo>
                  <a:lnTo>
                    <a:pt x="1923161" y="115570"/>
                  </a:lnTo>
                  <a:lnTo>
                    <a:pt x="1923161" y="1039114"/>
                  </a:lnTo>
                  <a:lnTo>
                    <a:pt x="1914143" y="1084199"/>
                  </a:lnTo>
                  <a:lnTo>
                    <a:pt x="1889378" y="1120902"/>
                  </a:lnTo>
                  <a:lnTo>
                    <a:pt x="1852549" y="1145667"/>
                  </a:lnTo>
                  <a:lnTo>
                    <a:pt x="1807590" y="1154684"/>
                  </a:lnTo>
                  <a:lnTo>
                    <a:pt x="115570" y="1154684"/>
                  </a:lnTo>
                  <a:lnTo>
                    <a:pt x="70612" y="1145667"/>
                  </a:lnTo>
                  <a:lnTo>
                    <a:pt x="33782" y="1120902"/>
                  </a:lnTo>
                  <a:lnTo>
                    <a:pt x="9016" y="1084199"/>
                  </a:lnTo>
                  <a:lnTo>
                    <a:pt x="0" y="1039114"/>
                  </a:lnTo>
                  <a:lnTo>
                    <a:pt x="0" y="115570"/>
                  </a:lnTo>
                  <a:close/>
                </a:path>
              </a:pathLst>
            </a:custGeom>
            <a:ln w="15240">
              <a:solidFill>
                <a:srgbClr val="FFFFFF"/>
              </a:solidFill>
            </a:ln>
          </p:spPr>
          <p:txBody>
            <a:bodyPr wrap="square" lIns="0" tIns="0" rIns="0" bIns="0" rtlCol="0"/>
            <a:lstStyle/>
            <a:p>
              <a:endParaRPr sz="1050"/>
            </a:p>
          </p:txBody>
        </p:sp>
      </p:grpSp>
      <p:sp>
        <p:nvSpPr>
          <p:cNvPr id="16" name="object 15"/>
          <p:cNvSpPr txBox="1"/>
          <p:nvPr/>
        </p:nvSpPr>
        <p:spPr>
          <a:xfrm>
            <a:off x="4010914" y="3544315"/>
            <a:ext cx="1524635" cy="175048"/>
          </a:xfrm>
          <a:prstGeom prst="rect">
            <a:avLst/>
          </a:prstGeom>
        </p:spPr>
        <p:txBody>
          <a:bodyPr vert="horz" wrap="square" lIns="0" tIns="13335" rIns="0" bIns="0" rtlCol="0">
            <a:spAutoFit/>
          </a:bodyPr>
          <a:lstStyle/>
          <a:p>
            <a:pPr marL="12700">
              <a:lnSpc>
                <a:spcPct val="100000"/>
              </a:lnSpc>
              <a:spcBef>
                <a:spcPts val="105"/>
              </a:spcBef>
            </a:pPr>
            <a:r>
              <a:rPr sz="1050" spc="-5" dirty="0">
                <a:solidFill>
                  <a:srgbClr val="FFFFFF"/>
                </a:solidFill>
                <a:latin typeface="Carlito"/>
                <a:cs typeface="Carlito"/>
              </a:rPr>
              <a:t>Fit </a:t>
            </a:r>
            <a:r>
              <a:rPr sz="1050" dirty="0">
                <a:solidFill>
                  <a:srgbClr val="FFFFFF"/>
                </a:solidFill>
                <a:latin typeface="Carlito"/>
                <a:cs typeface="Carlito"/>
              </a:rPr>
              <a:t>and</a:t>
            </a:r>
            <a:r>
              <a:rPr sz="1050" spc="-170" dirty="0">
                <a:solidFill>
                  <a:srgbClr val="FFFFFF"/>
                </a:solidFill>
                <a:latin typeface="Carlito"/>
                <a:cs typeface="Carlito"/>
              </a:rPr>
              <a:t> </a:t>
            </a:r>
            <a:r>
              <a:rPr sz="1050" spc="-45" dirty="0">
                <a:solidFill>
                  <a:srgbClr val="FFFFFF"/>
                </a:solidFill>
                <a:latin typeface="Carlito"/>
                <a:cs typeface="Carlito"/>
              </a:rPr>
              <a:t>Transform</a:t>
            </a:r>
            <a:endParaRPr sz="1050">
              <a:latin typeface="Carlito"/>
              <a:cs typeface="Carlito"/>
            </a:endParaRPr>
          </a:p>
        </p:txBody>
      </p:sp>
      <p:sp>
        <p:nvSpPr>
          <p:cNvPr id="17" name="object 16"/>
          <p:cNvSpPr txBox="1"/>
          <p:nvPr/>
        </p:nvSpPr>
        <p:spPr>
          <a:xfrm>
            <a:off x="4145026" y="3780282"/>
            <a:ext cx="1281430" cy="174407"/>
          </a:xfrm>
          <a:prstGeom prst="rect">
            <a:avLst/>
          </a:prstGeom>
        </p:spPr>
        <p:txBody>
          <a:bodyPr vert="horz" wrap="square" lIns="0" tIns="12700" rIns="0" bIns="0" rtlCol="0">
            <a:spAutoFit/>
          </a:bodyPr>
          <a:lstStyle/>
          <a:p>
            <a:pPr marL="12700">
              <a:lnSpc>
                <a:spcPct val="100000"/>
              </a:lnSpc>
              <a:spcBef>
                <a:spcPts val="100"/>
              </a:spcBef>
            </a:pPr>
            <a:r>
              <a:rPr sz="1050" spc="-15" dirty="0">
                <a:solidFill>
                  <a:srgbClr val="FFFFFF"/>
                </a:solidFill>
                <a:latin typeface="Carlito"/>
                <a:cs typeface="Carlito"/>
              </a:rPr>
              <a:t>Features</a:t>
            </a:r>
            <a:r>
              <a:rPr sz="1050" spc="-135" dirty="0">
                <a:solidFill>
                  <a:srgbClr val="FFFFFF"/>
                </a:solidFill>
                <a:latin typeface="Carlito"/>
                <a:cs typeface="Carlito"/>
              </a:rPr>
              <a:t> </a:t>
            </a:r>
            <a:r>
              <a:rPr sz="1050" dirty="0">
                <a:solidFill>
                  <a:srgbClr val="FFFFFF"/>
                </a:solidFill>
                <a:latin typeface="Carlito"/>
                <a:cs typeface="Carlito"/>
              </a:rPr>
              <a:t>using</a:t>
            </a:r>
            <a:endParaRPr sz="1050">
              <a:latin typeface="Carlito"/>
              <a:cs typeface="Carlito"/>
            </a:endParaRPr>
          </a:p>
        </p:txBody>
      </p:sp>
      <p:sp>
        <p:nvSpPr>
          <p:cNvPr id="18" name="object 17"/>
          <p:cNvSpPr txBox="1"/>
          <p:nvPr/>
        </p:nvSpPr>
        <p:spPr>
          <a:xfrm>
            <a:off x="4097782" y="4018026"/>
            <a:ext cx="1367790" cy="174407"/>
          </a:xfrm>
          <a:prstGeom prst="rect">
            <a:avLst/>
          </a:prstGeom>
        </p:spPr>
        <p:txBody>
          <a:bodyPr vert="horz" wrap="square" lIns="0" tIns="12700" rIns="0" bIns="0" rtlCol="0">
            <a:spAutoFit/>
          </a:bodyPr>
          <a:lstStyle/>
          <a:p>
            <a:pPr marL="12700">
              <a:lnSpc>
                <a:spcPct val="100000"/>
              </a:lnSpc>
              <a:spcBef>
                <a:spcPts val="100"/>
              </a:spcBef>
            </a:pPr>
            <a:r>
              <a:rPr sz="1050" spc="-10" dirty="0">
                <a:solidFill>
                  <a:srgbClr val="FFFFFF"/>
                </a:solidFill>
                <a:latin typeface="Carlito"/>
                <a:cs typeface="Carlito"/>
              </a:rPr>
              <a:t>Standard</a:t>
            </a:r>
            <a:r>
              <a:rPr sz="1050" spc="-200" dirty="0">
                <a:solidFill>
                  <a:srgbClr val="FFFFFF"/>
                </a:solidFill>
                <a:latin typeface="Carlito"/>
                <a:cs typeface="Carlito"/>
              </a:rPr>
              <a:t> </a:t>
            </a:r>
            <a:r>
              <a:rPr sz="1050" spc="-5" dirty="0">
                <a:solidFill>
                  <a:srgbClr val="FFFFFF"/>
                </a:solidFill>
                <a:latin typeface="Carlito"/>
                <a:cs typeface="Carlito"/>
              </a:rPr>
              <a:t>Scaler</a:t>
            </a:r>
            <a:endParaRPr sz="1050">
              <a:latin typeface="Carlito"/>
              <a:cs typeface="Carlito"/>
            </a:endParaRPr>
          </a:p>
        </p:txBody>
      </p:sp>
      <p:grpSp>
        <p:nvGrpSpPr>
          <p:cNvPr id="19" name="object 18"/>
          <p:cNvGrpSpPr/>
          <p:nvPr/>
        </p:nvGrpSpPr>
        <p:grpSpPr>
          <a:xfrm>
            <a:off x="3822191" y="4818888"/>
            <a:ext cx="2950845" cy="1169035"/>
            <a:chOff x="3822191" y="4818888"/>
            <a:chExt cx="2950845" cy="1169035"/>
          </a:xfrm>
        </p:grpSpPr>
        <p:sp>
          <p:nvSpPr>
            <p:cNvPr id="20" name="object 19"/>
            <p:cNvSpPr/>
            <p:nvPr/>
          </p:nvSpPr>
          <p:spPr>
            <a:xfrm>
              <a:off x="4224527" y="5023104"/>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solidFill>
              <a:schemeClr val="tx1"/>
            </a:solidFill>
          </p:spPr>
          <p:txBody>
            <a:bodyPr wrap="square" lIns="0" tIns="0" rIns="0" bIns="0" rtlCol="0"/>
            <a:lstStyle/>
            <a:p>
              <a:endParaRPr sz="1050"/>
            </a:p>
          </p:txBody>
        </p:sp>
        <p:sp>
          <p:nvSpPr>
            <p:cNvPr id="21" name="object 20"/>
            <p:cNvSpPr/>
            <p:nvPr/>
          </p:nvSpPr>
          <p:spPr>
            <a:xfrm>
              <a:off x="3829811" y="4826508"/>
              <a:ext cx="1923414" cy="1153795"/>
            </a:xfrm>
            <a:custGeom>
              <a:avLst/>
              <a:gdLst/>
              <a:ahLst/>
              <a:cxnLst/>
              <a:rect l="l" t="t" r="r" b="b"/>
              <a:pathLst>
                <a:path w="1923414" h="1153795">
                  <a:moveTo>
                    <a:pt x="1807845" y="0"/>
                  </a:moveTo>
                  <a:lnTo>
                    <a:pt x="115315" y="0"/>
                  </a:lnTo>
                  <a:lnTo>
                    <a:pt x="70485" y="9017"/>
                  </a:lnTo>
                  <a:lnTo>
                    <a:pt x="33782" y="33782"/>
                  </a:lnTo>
                  <a:lnTo>
                    <a:pt x="9016" y="70485"/>
                  </a:lnTo>
                  <a:lnTo>
                    <a:pt x="0" y="115316"/>
                  </a:lnTo>
                  <a:lnTo>
                    <a:pt x="0" y="1038186"/>
                  </a:lnTo>
                  <a:lnTo>
                    <a:pt x="9016" y="1083081"/>
                  </a:lnTo>
                  <a:lnTo>
                    <a:pt x="33782" y="1119759"/>
                  </a:lnTo>
                  <a:lnTo>
                    <a:pt x="70485" y="1144473"/>
                  </a:lnTo>
                  <a:lnTo>
                    <a:pt x="115315" y="1153541"/>
                  </a:lnTo>
                  <a:lnTo>
                    <a:pt x="1807845" y="1153541"/>
                  </a:lnTo>
                  <a:lnTo>
                    <a:pt x="1852676" y="1144473"/>
                  </a:lnTo>
                  <a:lnTo>
                    <a:pt x="1889378" y="1119759"/>
                  </a:lnTo>
                  <a:lnTo>
                    <a:pt x="1914143" y="1083081"/>
                  </a:lnTo>
                  <a:lnTo>
                    <a:pt x="1923161" y="1038186"/>
                  </a:lnTo>
                  <a:lnTo>
                    <a:pt x="1923161" y="115316"/>
                  </a:lnTo>
                  <a:lnTo>
                    <a:pt x="1914143" y="70485"/>
                  </a:lnTo>
                  <a:lnTo>
                    <a:pt x="1889378" y="33782"/>
                  </a:lnTo>
                  <a:lnTo>
                    <a:pt x="1852676" y="9017"/>
                  </a:lnTo>
                  <a:lnTo>
                    <a:pt x="1807845" y="0"/>
                  </a:lnTo>
                  <a:close/>
                </a:path>
              </a:pathLst>
            </a:custGeom>
            <a:solidFill>
              <a:schemeClr val="accent5"/>
            </a:solidFill>
          </p:spPr>
          <p:txBody>
            <a:bodyPr wrap="square" lIns="0" tIns="0" rIns="0" bIns="0" rtlCol="0"/>
            <a:lstStyle/>
            <a:p>
              <a:endParaRPr sz="1050"/>
            </a:p>
          </p:txBody>
        </p:sp>
        <p:sp>
          <p:nvSpPr>
            <p:cNvPr id="22" name="object 21"/>
            <p:cNvSpPr/>
            <p:nvPr/>
          </p:nvSpPr>
          <p:spPr>
            <a:xfrm>
              <a:off x="3829811" y="4826508"/>
              <a:ext cx="1923414" cy="1153795"/>
            </a:xfrm>
            <a:custGeom>
              <a:avLst/>
              <a:gdLst/>
              <a:ahLst/>
              <a:cxnLst/>
              <a:rect l="l" t="t" r="r" b="b"/>
              <a:pathLst>
                <a:path w="1923414" h="1153795">
                  <a:moveTo>
                    <a:pt x="0" y="115316"/>
                  </a:moveTo>
                  <a:lnTo>
                    <a:pt x="9016" y="70485"/>
                  </a:lnTo>
                  <a:lnTo>
                    <a:pt x="33782" y="33782"/>
                  </a:lnTo>
                  <a:lnTo>
                    <a:pt x="70485" y="9017"/>
                  </a:lnTo>
                  <a:lnTo>
                    <a:pt x="115315" y="0"/>
                  </a:lnTo>
                  <a:lnTo>
                    <a:pt x="1807845" y="0"/>
                  </a:lnTo>
                  <a:lnTo>
                    <a:pt x="1852676" y="9017"/>
                  </a:lnTo>
                  <a:lnTo>
                    <a:pt x="1889378" y="33782"/>
                  </a:lnTo>
                  <a:lnTo>
                    <a:pt x="1914143" y="70485"/>
                  </a:lnTo>
                  <a:lnTo>
                    <a:pt x="1923161" y="115316"/>
                  </a:lnTo>
                  <a:lnTo>
                    <a:pt x="1923161" y="1038186"/>
                  </a:lnTo>
                  <a:lnTo>
                    <a:pt x="1914143" y="1083081"/>
                  </a:lnTo>
                  <a:lnTo>
                    <a:pt x="1889378" y="1119759"/>
                  </a:lnTo>
                  <a:lnTo>
                    <a:pt x="1852676" y="1144473"/>
                  </a:lnTo>
                  <a:lnTo>
                    <a:pt x="1807845" y="1153541"/>
                  </a:lnTo>
                  <a:lnTo>
                    <a:pt x="115315" y="1153541"/>
                  </a:lnTo>
                  <a:lnTo>
                    <a:pt x="70485" y="1144473"/>
                  </a:lnTo>
                  <a:lnTo>
                    <a:pt x="33782" y="1119759"/>
                  </a:lnTo>
                  <a:lnTo>
                    <a:pt x="9016" y="1083081"/>
                  </a:lnTo>
                  <a:lnTo>
                    <a:pt x="0" y="1038186"/>
                  </a:lnTo>
                  <a:lnTo>
                    <a:pt x="0" y="115316"/>
                  </a:lnTo>
                  <a:close/>
                </a:path>
              </a:pathLst>
            </a:custGeom>
            <a:ln w="15240">
              <a:solidFill>
                <a:srgbClr val="FFFFFF"/>
              </a:solidFill>
            </a:ln>
          </p:spPr>
          <p:txBody>
            <a:bodyPr wrap="square" lIns="0" tIns="0" rIns="0" bIns="0" rtlCol="0"/>
            <a:lstStyle/>
            <a:p>
              <a:endParaRPr sz="1050"/>
            </a:p>
          </p:txBody>
        </p:sp>
      </p:grpSp>
      <p:sp>
        <p:nvSpPr>
          <p:cNvPr id="23" name="object 22"/>
          <p:cNvSpPr txBox="1"/>
          <p:nvPr/>
        </p:nvSpPr>
        <p:spPr>
          <a:xfrm>
            <a:off x="4103878" y="5104841"/>
            <a:ext cx="1344930" cy="175048"/>
          </a:xfrm>
          <a:prstGeom prst="rect">
            <a:avLst/>
          </a:prstGeom>
        </p:spPr>
        <p:txBody>
          <a:bodyPr vert="horz" wrap="square" lIns="0" tIns="13335" rIns="0" bIns="0" rtlCol="0">
            <a:spAutoFit/>
          </a:bodyPr>
          <a:lstStyle/>
          <a:p>
            <a:pPr marL="12700">
              <a:lnSpc>
                <a:spcPct val="100000"/>
              </a:lnSpc>
              <a:spcBef>
                <a:spcPts val="105"/>
              </a:spcBef>
            </a:pPr>
            <a:r>
              <a:rPr sz="1050" spc="-30" dirty="0">
                <a:solidFill>
                  <a:srgbClr val="FFFFFF"/>
                </a:solidFill>
                <a:latin typeface="Carlito"/>
                <a:cs typeface="Carlito"/>
              </a:rPr>
              <a:t>Train_test_split</a:t>
            </a:r>
            <a:endParaRPr sz="1050">
              <a:latin typeface="Carlito"/>
              <a:cs typeface="Carlito"/>
            </a:endParaRPr>
          </a:p>
        </p:txBody>
      </p:sp>
      <p:sp>
        <p:nvSpPr>
          <p:cNvPr id="24" name="object 23"/>
          <p:cNvSpPr txBox="1"/>
          <p:nvPr/>
        </p:nvSpPr>
        <p:spPr>
          <a:xfrm>
            <a:off x="4583938" y="5341747"/>
            <a:ext cx="411480" cy="174407"/>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FFFFFF"/>
                </a:solidFill>
                <a:latin typeface="Carlito"/>
                <a:cs typeface="Carlito"/>
              </a:rPr>
              <a:t>d</a:t>
            </a:r>
            <a:r>
              <a:rPr sz="1050" spc="-25" dirty="0">
                <a:solidFill>
                  <a:srgbClr val="FFFFFF"/>
                </a:solidFill>
                <a:latin typeface="Carlito"/>
                <a:cs typeface="Carlito"/>
              </a:rPr>
              <a:t>a</a:t>
            </a:r>
            <a:r>
              <a:rPr sz="1050" spc="-45" dirty="0">
                <a:solidFill>
                  <a:srgbClr val="FFFFFF"/>
                </a:solidFill>
                <a:latin typeface="Carlito"/>
                <a:cs typeface="Carlito"/>
              </a:rPr>
              <a:t>t</a:t>
            </a:r>
            <a:r>
              <a:rPr sz="1050" dirty="0">
                <a:solidFill>
                  <a:srgbClr val="FFFFFF"/>
                </a:solidFill>
                <a:latin typeface="Carlito"/>
                <a:cs typeface="Carlito"/>
              </a:rPr>
              <a:t>a</a:t>
            </a:r>
            <a:endParaRPr sz="1050">
              <a:latin typeface="Carlito"/>
              <a:cs typeface="Carlito"/>
            </a:endParaRPr>
          </a:p>
        </p:txBody>
      </p:sp>
      <p:grpSp>
        <p:nvGrpSpPr>
          <p:cNvPr id="25" name="object 24"/>
          <p:cNvGrpSpPr/>
          <p:nvPr/>
        </p:nvGrpSpPr>
        <p:grpSpPr>
          <a:xfrm>
            <a:off x="6380988" y="3672840"/>
            <a:ext cx="1938655" cy="2315210"/>
            <a:chOff x="6380988" y="3672840"/>
            <a:chExt cx="1938655" cy="2315210"/>
          </a:xfrm>
        </p:grpSpPr>
        <p:sp>
          <p:nvSpPr>
            <p:cNvPr id="26" name="object 25"/>
            <p:cNvSpPr/>
            <p:nvPr/>
          </p:nvSpPr>
          <p:spPr>
            <a:xfrm>
              <a:off x="6691884" y="3672840"/>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solidFill>
              <a:schemeClr val="tx1"/>
            </a:solidFill>
          </p:spPr>
          <p:txBody>
            <a:bodyPr wrap="square" lIns="0" tIns="0" rIns="0" bIns="0" rtlCol="0"/>
            <a:lstStyle/>
            <a:p>
              <a:endParaRPr sz="1050"/>
            </a:p>
          </p:txBody>
        </p:sp>
        <p:sp>
          <p:nvSpPr>
            <p:cNvPr id="27" name="object 26"/>
            <p:cNvSpPr/>
            <p:nvPr/>
          </p:nvSpPr>
          <p:spPr>
            <a:xfrm>
              <a:off x="6388608" y="4826508"/>
              <a:ext cx="1923414" cy="1153795"/>
            </a:xfrm>
            <a:custGeom>
              <a:avLst/>
              <a:gdLst/>
              <a:ahLst/>
              <a:cxnLst/>
              <a:rect l="l" t="t" r="r" b="b"/>
              <a:pathLst>
                <a:path w="1923415" h="1153795">
                  <a:moveTo>
                    <a:pt x="1807844" y="0"/>
                  </a:moveTo>
                  <a:lnTo>
                    <a:pt x="115315" y="0"/>
                  </a:lnTo>
                  <a:lnTo>
                    <a:pt x="70484" y="9017"/>
                  </a:lnTo>
                  <a:lnTo>
                    <a:pt x="33781" y="33782"/>
                  </a:lnTo>
                  <a:lnTo>
                    <a:pt x="9016" y="70485"/>
                  </a:lnTo>
                  <a:lnTo>
                    <a:pt x="0" y="115316"/>
                  </a:lnTo>
                  <a:lnTo>
                    <a:pt x="0" y="1038186"/>
                  </a:lnTo>
                  <a:lnTo>
                    <a:pt x="9016" y="1083081"/>
                  </a:lnTo>
                  <a:lnTo>
                    <a:pt x="33781" y="1119759"/>
                  </a:lnTo>
                  <a:lnTo>
                    <a:pt x="70484" y="1144473"/>
                  </a:lnTo>
                  <a:lnTo>
                    <a:pt x="115315" y="1153541"/>
                  </a:lnTo>
                  <a:lnTo>
                    <a:pt x="1807844" y="1153541"/>
                  </a:lnTo>
                  <a:lnTo>
                    <a:pt x="1852675" y="1144473"/>
                  </a:lnTo>
                  <a:lnTo>
                    <a:pt x="1889378" y="1119759"/>
                  </a:lnTo>
                  <a:lnTo>
                    <a:pt x="1914143" y="1083081"/>
                  </a:lnTo>
                  <a:lnTo>
                    <a:pt x="1923161" y="1038186"/>
                  </a:lnTo>
                  <a:lnTo>
                    <a:pt x="1923161" y="115316"/>
                  </a:lnTo>
                  <a:lnTo>
                    <a:pt x="1914143" y="70485"/>
                  </a:lnTo>
                  <a:lnTo>
                    <a:pt x="1889378" y="33782"/>
                  </a:lnTo>
                  <a:lnTo>
                    <a:pt x="1852675" y="9017"/>
                  </a:lnTo>
                  <a:lnTo>
                    <a:pt x="1807844" y="0"/>
                  </a:lnTo>
                  <a:close/>
                </a:path>
              </a:pathLst>
            </a:custGeom>
            <a:solidFill>
              <a:schemeClr val="accent5"/>
            </a:solidFill>
          </p:spPr>
          <p:txBody>
            <a:bodyPr wrap="square" lIns="0" tIns="0" rIns="0" bIns="0" rtlCol="0"/>
            <a:lstStyle/>
            <a:p>
              <a:endParaRPr sz="1050"/>
            </a:p>
          </p:txBody>
        </p:sp>
        <p:sp>
          <p:nvSpPr>
            <p:cNvPr id="28" name="object 27"/>
            <p:cNvSpPr/>
            <p:nvPr/>
          </p:nvSpPr>
          <p:spPr>
            <a:xfrm>
              <a:off x="6388608" y="4826508"/>
              <a:ext cx="1923414" cy="1153795"/>
            </a:xfrm>
            <a:custGeom>
              <a:avLst/>
              <a:gdLst/>
              <a:ahLst/>
              <a:cxnLst/>
              <a:rect l="l" t="t" r="r" b="b"/>
              <a:pathLst>
                <a:path w="1923415" h="1153795">
                  <a:moveTo>
                    <a:pt x="0" y="115316"/>
                  </a:moveTo>
                  <a:lnTo>
                    <a:pt x="9016" y="70485"/>
                  </a:lnTo>
                  <a:lnTo>
                    <a:pt x="33781" y="33782"/>
                  </a:lnTo>
                  <a:lnTo>
                    <a:pt x="70484" y="9017"/>
                  </a:lnTo>
                  <a:lnTo>
                    <a:pt x="115315" y="0"/>
                  </a:lnTo>
                  <a:lnTo>
                    <a:pt x="1807844" y="0"/>
                  </a:lnTo>
                  <a:lnTo>
                    <a:pt x="1852675" y="9017"/>
                  </a:lnTo>
                  <a:lnTo>
                    <a:pt x="1889378" y="33782"/>
                  </a:lnTo>
                  <a:lnTo>
                    <a:pt x="1914143" y="70485"/>
                  </a:lnTo>
                  <a:lnTo>
                    <a:pt x="1923161" y="115316"/>
                  </a:lnTo>
                  <a:lnTo>
                    <a:pt x="1923161" y="1038186"/>
                  </a:lnTo>
                  <a:lnTo>
                    <a:pt x="1914143" y="1083081"/>
                  </a:lnTo>
                  <a:lnTo>
                    <a:pt x="1889378" y="1119759"/>
                  </a:lnTo>
                  <a:lnTo>
                    <a:pt x="1852675" y="1144473"/>
                  </a:lnTo>
                  <a:lnTo>
                    <a:pt x="1807844" y="1153541"/>
                  </a:lnTo>
                  <a:lnTo>
                    <a:pt x="115315" y="1153541"/>
                  </a:lnTo>
                  <a:lnTo>
                    <a:pt x="70484" y="1144473"/>
                  </a:lnTo>
                  <a:lnTo>
                    <a:pt x="33781" y="1119759"/>
                  </a:lnTo>
                  <a:lnTo>
                    <a:pt x="9016" y="1083081"/>
                  </a:lnTo>
                  <a:lnTo>
                    <a:pt x="0" y="1038186"/>
                  </a:lnTo>
                  <a:lnTo>
                    <a:pt x="0" y="115316"/>
                  </a:lnTo>
                  <a:close/>
                </a:path>
              </a:pathLst>
            </a:custGeom>
            <a:ln w="15240">
              <a:solidFill>
                <a:srgbClr val="FFFFFF"/>
              </a:solidFill>
            </a:ln>
          </p:spPr>
          <p:txBody>
            <a:bodyPr wrap="square" lIns="0" tIns="0" rIns="0" bIns="0" rtlCol="0"/>
            <a:lstStyle/>
            <a:p>
              <a:endParaRPr sz="1050"/>
            </a:p>
          </p:txBody>
        </p:sp>
      </p:grpSp>
      <p:sp>
        <p:nvSpPr>
          <p:cNvPr id="29" name="object 28"/>
          <p:cNvSpPr txBox="1"/>
          <p:nvPr/>
        </p:nvSpPr>
        <p:spPr>
          <a:xfrm>
            <a:off x="6735826" y="4986909"/>
            <a:ext cx="1219835" cy="174407"/>
          </a:xfrm>
          <a:prstGeom prst="rect">
            <a:avLst/>
          </a:prstGeom>
        </p:spPr>
        <p:txBody>
          <a:bodyPr vert="horz" wrap="square" lIns="0" tIns="12700" rIns="0" bIns="0" rtlCol="0">
            <a:spAutoFit/>
          </a:bodyPr>
          <a:lstStyle/>
          <a:p>
            <a:pPr marL="12700">
              <a:lnSpc>
                <a:spcPct val="100000"/>
              </a:lnSpc>
              <a:spcBef>
                <a:spcPts val="100"/>
              </a:spcBef>
            </a:pPr>
            <a:r>
              <a:rPr sz="1050" spc="-10" dirty="0">
                <a:solidFill>
                  <a:srgbClr val="FFFFFF"/>
                </a:solidFill>
                <a:latin typeface="Carlito"/>
                <a:cs typeface="Carlito"/>
              </a:rPr>
              <a:t>GridSearchCV</a:t>
            </a:r>
            <a:endParaRPr sz="1050">
              <a:latin typeface="Carlito"/>
              <a:cs typeface="Carlito"/>
            </a:endParaRPr>
          </a:p>
        </p:txBody>
      </p:sp>
      <p:sp>
        <p:nvSpPr>
          <p:cNvPr id="30" name="object 29"/>
          <p:cNvSpPr txBox="1"/>
          <p:nvPr/>
        </p:nvSpPr>
        <p:spPr>
          <a:xfrm>
            <a:off x="6485890" y="5217033"/>
            <a:ext cx="1732280" cy="539750"/>
          </a:xfrm>
          <a:prstGeom prst="rect">
            <a:avLst/>
          </a:prstGeom>
        </p:spPr>
        <p:txBody>
          <a:bodyPr vert="horz" wrap="square" lIns="0" tIns="25400" rIns="0" bIns="0" rtlCol="0">
            <a:spAutoFit/>
          </a:bodyPr>
          <a:lstStyle/>
          <a:p>
            <a:pPr marL="12700" marR="5080" indent="223520">
              <a:lnSpc>
                <a:spcPts val="2000"/>
              </a:lnSpc>
              <a:spcBef>
                <a:spcPts val="200"/>
              </a:spcBef>
            </a:pPr>
            <a:r>
              <a:rPr sz="1050" spc="-5" dirty="0">
                <a:solidFill>
                  <a:srgbClr val="FFFFFF"/>
                </a:solidFill>
                <a:latin typeface="Carlito"/>
                <a:cs typeface="Carlito"/>
              </a:rPr>
              <a:t>(cv=10) to find  optimal</a:t>
            </a:r>
            <a:r>
              <a:rPr sz="1050" spc="-155" dirty="0">
                <a:solidFill>
                  <a:srgbClr val="FFFFFF"/>
                </a:solidFill>
                <a:latin typeface="Carlito"/>
                <a:cs typeface="Carlito"/>
              </a:rPr>
              <a:t> </a:t>
            </a:r>
            <a:r>
              <a:rPr sz="1050" spc="-20" dirty="0">
                <a:solidFill>
                  <a:srgbClr val="FFFFFF"/>
                </a:solidFill>
                <a:latin typeface="Carlito"/>
                <a:cs typeface="Carlito"/>
              </a:rPr>
              <a:t>parameters</a:t>
            </a:r>
            <a:endParaRPr sz="1050" dirty="0">
              <a:latin typeface="Carlito"/>
              <a:cs typeface="Carlito"/>
            </a:endParaRPr>
          </a:p>
        </p:txBody>
      </p:sp>
      <p:grpSp>
        <p:nvGrpSpPr>
          <p:cNvPr id="31" name="object 30"/>
          <p:cNvGrpSpPr/>
          <p:nvPr/>
        </p:nvGrpSpPr>
        <p:grpSpPr>
          <a:xfrm>
            <a:off x="6380988" y="2229611"/>
            <a:ext cx="1938655" cy="2316480"/>
            <a:chOff x="6380988" y="2229611"/>
            <a:chExt cx="1938655" cy="2316480"/>
          </a:xfrm>
        </p:grpSpPr>
        <p:sp>
          <p:nvSpPr>
            <p:cNvPr id="32" name="object 31"/>
            <p:cNvSpPr/>
            <p:nvPr/>
          </p:nvSpPr>
          <p:spPr>
            <a:xfrm>
              <a:off x="6691884" y="2229611"/>
              <a:ext cx="172085" cy="1432560"/>
            </a:xfrm>
            <a:custGeom>
              <a:avLst/>
              <a:gdLst/>
              <a:ahLst/>
              <a:cxnLst/>
              <a:rect l="l" t="t" r="r" b="b"/>
              <a:pathLst>
                <a:path w="172084" h="1432560">
                  <a:moveTo>
                    <a:pt x="171703" y="0"/>
                  </a:moveTo>
                  <a:lnTo>
                    <a:pt x="0" y="0"/>
                  </a:lnTo>
                  <a:lnTo>
                    <a:pt x="0" y="1432560"/>
                  </a:lnTo>
                  <a:lnTo>
                    <a:pt x="171703" y="1432560"/>
                  </a:lnTo>
                  <a:lnTo>
                    <a:pt x="171703" y="0"/>
                  </a:lnTo>
                  <a:close/>
                </a:path>
              </a:pathLst>
            </a:custGeom>
            <a:solidFill>
              <a:schemeClr val="tx1"/>
            </a:solidFill>
          </p:spPr>
          <p:txBody>
            <a:bodyPr wrap="square" lIns="0" tIns="0" rIns="0" bIns="0" rtlCol="0"/>
            <a:lstStyle/>
            <a:p>
              <a:endParaRPr sz="1050"/>
            </a:p>
          </p:txBody>
        </p:sp>
        <p:sp>
          <p:nvSpPr>
            <p:cNvPr id="33" name="object 32"/>
            <p:cNvSpPr/>
            <p:nvPr/>
          </p:nvSpPr>
          <p:spPr>
            <a:xfrm>
              <a:off x="6388608" y="3383279"/>
              <a:ext cx="1923414" cy="1155065"/>
            </a:xfrm>
            <a:custGeom>
              <a:avLst/>
              <a:gdLst/>
              <a:ahLst/>
              <a:cxnLst/>
              <a:rect l="l" t="t" r="r" b="b"/>
              <a:pathLst>
                <a:path w="1923415" h="1155064">
                  <a:moveTo>
                    <a:pt x="1807590" y="0"/>
                  </a:moveTo>
                  <a:lnTo>
                    <a:pt x="115569" y="0"/>
                  </a:lnTo>
                  <a:lnTo>
                    <a:pt x="70612" y="9017"/>
                  </a:lnTo>
                  <a:lnTo>
                    <a:pt x="33781" y="33782"/>
                  </a:lnTo>
                  <a:lnTo>
                    <a:pt x="9016" y="70485"/>
                  </a:lnTo>
                  <a:lnTo>
                    <a:pt x="0" y="115570"/>
                  </a:lnTo>
                  <a:lnTo>
                    <a:pt x="0" y="1039114"/>
                  </a:lnTo>
                  <a:lnTo>
                    <a:pt x="9016" y="1084199"/>
                  </a:lnTo>
                  <a:lnTo>
                    <a:pt x="33781" y="1120902"/>
                  </a:lnTo>
                  <a:lnTo>
                    <a:pt x="70612" y="1145667"/>
                  </a:lnTo>
                  <a:lnTo>
                    <a:pt x="115569" y="1154684"/>
                  </a:lnTo>
                  <a:lnTo>
                    <a:pt x="1807590" y="1154684"/>
                  </a:lnTo>
                  <a:lnTo>
                    <a:pt x="1852548" y="1145667"/>
                  </a:lnTo>
                  <a:lnTo>
                    <a:pt x="1889378" y="1120902"/>
                  </a:lnTo>
                  <a:lnTo>
                    <a:pt x="1914143" y="1084199"/>
                  </a:lnTo>
                  <a:lnTo>
                    <a:pt x="1923161" y="1039114"/>
                  </a:lnTo>
                  <a:lnTo>
                    <a:pt x="1923161" y="115570"/>
                  </a:lnTo>
                  <a:lnTo>
                    <a:pt x="1914143" y="70485"/>
                  </a:lnTo>
                  <a:lnTo>
                    <a:pt x="1889378" y="33782"/>
                  </a:lnTo>
                  <a:lnTo>
                    <a:pt x="1852548" y="9017"/>
                  </a:lnTo>
                  <a:lnTo>
                    <a:pt x="1807590" y="0"/>
                  </a:lnTo>
                  <a:close/>
                </a:path>
              </a:pathLst>
            </a:custGeom>
            <a:solidFill>
              <a:schemeClr val="accent5"/>
            </a:solidFill>
          </p:spPr>
          <p:txBody>
            <a:bodyPr wrap="square" lIns="0" tIns="0" rIns="0" bIns="0" rtlCol="0"/>
            <a:lstStyle/>
            <a:p>
              <a:endParaRPr sz="1050"/>
            </a:p>
          </p:txBody>
        </p:sp>
        <p:sp>
          <p:nvSpPr>
            <p:cNvPr id="34" name="object 33"/>
            <p:cNvSpPr/>
            <p:nvPr/>
          </p:nvSpPr>
          <p:spPr>
            <a:xfrm>
              <a:off x="6388608" y="3383279"/>
              <a:ext cx="1923414" cy="1155065"/>
            </a:xfrm>
            <a:custGeom>
              <a:avLst/>
              <a:gdLst/>
              <a:ahLst/>
              <a:cxnLst/>
              <a:rect l="l" t="t" r="r" b="b"/>
              <a:pathLst>
                <a:path w="1923415" h="1155064">
                  <a:moveTo>
                    <a:pt x="0" y="115570"/>
                  </a:moveTo>
                  <a:lnTo>
                    <a:pt x="9016" y="70485"/>
                  </a:lnTo>
                  <a:lnTo>
                    <a:pt x="33781" y="33782"/>
                  </a:lnTo>
                  <a:lnTo>
                    <a:pt x="70612" y="9017"/>
                  </a:lnTo>
                  <a:lnTo>
                    <a:pt x="115569" y="0"/>
                  </a:lnTo>
                  <a:lnTo>
                    <a:pt x="1807590" y="0"/>
                  </a:lnTo>
                  <a:lnTo>
                    <a:pt x="1852548" y="9017"/>
                  </a:lnTo>
                  <a:lnTo>
                    <a:pt x="1889378" y="33782"/>
                  </a:lnTo>
                  <a:lnTo>
                    <a:pt x="1914143" y="70485"/>
                  </a:lnTo>
                  <a:lnTo>
                    <a:pt x="1923161" y="115570"/>
                  </a:lnTo>
                  <a:lnTo>
                    <a:pt x="1923161" y="1039114"/>
                  </a:lnTo>
                  <a:lnTo>
                    <a:pt x="1914143" y="1084199"/>
                  </a:lnTo>
                  <a:lnTo>
                    <a:pt x="1889378" y="1120902"/>
                  </a:lnTo>
                  <a:lnTo>
                    <a:pt x="1852548" y="1145667"/>
                  </a:lnTo>
                  <a:lnTo>
                    <a:pt x="1807590" y="1154684"/>
                  </a:lnTo>
                  <a:lnTo>
                    <a:pt x="115569" y="1154684"/>
                  </a:lnTo>
                  <a:lnTo>
                    <a:pt x="70612" y="1145667"/>
                  </a:lnTo>
                  <a:lnTo>
                    <a:pt x="33781" y="1120902"/>
                  </a:lnTo>
                  <a:lnTo>
                    <a:pt x="9016" y="1084199"/>
                  </a:lnTo>
                  <a:lnTo>
                    <a:pt x="0" y="1039114"/>
                  </a:lnTo>
                  <a:lnTo>
                    <a:pt x="0" y="115570"/>
                  </a:lnTo>
                  <a:close/>
                </a:path>
              </a:pathLst>
            </a:custGeom>
            <a:ln w="15240">
              <a:solidFill>
                <a:srgbClr val="FFFFFF"/>
              </a:solidFill>
            </a:ln>
          </p:spPr>
          <p:txBody>
            <a:bodyPr wrap="square" lIns="0" tIns="0" rIns="0" bIns="0" rtlCol="0"/>
            <a:lstStyle/>
            <a:p>
              <a:endParaRPr sz="1050"/>
            </a:p>
          </p:txBody>
        </p:sp>
      </p:grpSp>
      <p:sp>
        <p:nvSpPr>
          <p:cNvPr id="35" name="object 34"/>
          <p:cNvSpPr txBox="1"/>
          <p:nvPr/>
        </p:nvSpPr>
        <p:spPr>
          <a:xfrm>
            <a:off x="6546595" y="3425444"/>
            <a:ext cx="1593850" cy="175048"/>
          </a:xfrm>
          <a:prstGeom prst="rect">
            <a:avLst/>
          </a:prstGeom>
        </p:spPr>
        <p:txBody>
          <a:bodyPr vert="horz" wrap="square" lIns="0" tIns="13335" rIns="0" bIns="0" rtlCol="0">
            <a:spAutoFit/>
          </a:bodyPr>
          <a:lstStyle/>
          <a:p>
            <a:pPr marL="12700">
              <a:lnSpc>
                <a:spcPct val="100000"/>
              </a:lnSpc>
              <a:spcBef>
                <a:spcPts val="105"/>
              </a:spcBef>
            </a:pPr>
            <a:r>
              <a:rPr sz="1050" dirty="0">
                <a:solidFill>
                  <a:srgbClr val="FFFFFF"/>
                </a:solidFill>
                <a:latin typeface="Carlito"/>
                <a:cs typeface="Carlito"/>
              </a:rPr>
              <a:t>Use</a:t>
            </a:r>
            <a:r>
              <a:rPr sz="1050" spc="-100" dirty="0">
                <a:solidFill>
                  <a:srgbClr val="FFFFFF"/>
                </a:solidFill>
                <a:latin typeface="Carlito"/>
                <a:cs typeface="Carlito"/>
              </a:rPr>
              <a:t> </a:t>
            </a:r>
            <a:r>
              <a:rPr sz="1050" spc="-10" dirty="0">
                <a:solidFill>
                  <a:srgbClr val="FFFFFF"/>
                </a:solidFill>
                <a:latin typeface="Carlito"/>
                <a:cs typeface="Carlito"/>
              </a:rPr>
              <a:t>GridSearchCV</a:t>
            </a:r>
            <a:endParaRPr sz="1050">
              <a:latin typeface="Carlito"/>
              <a:cs typeface="Carlito"/>
            </a:endParaRPr>
          </a:p>
        </p:txBody>
      </p:sp>
      <p:sp>
        <p:nvSpPr>
          <p:cNvPr id="36" name="object 35"/>
          <p:cNvSpPr txBox="1"/>
          <p:nvPr/>
        </p:nvSpPr>
        <p:spPr>
          <a:xfrm>
            <a:off x="6602983" y="3661028"/>
            <a:ext cx="1483995" cy="174407"/>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FFFFFF"/>
                </a:solidFill>
                <a:latin typeface="Carlito"/>
                <a:cs typeface="Carlito"/>
              </a:rPr>
              <a:t>on LogReg,</a:t>
            </a:r>
            <a:r>
              <a:rPr sz="1050" spc="-200" dirty="0">
                <a:solidFill>
                  <a:srgbClr val="FFFFFF"/>
                </a:solidFill>
                <a:latin typeface="Carlito"/>
                <a:cs typeface="Carlito"/>
              </a:rPr>
              <a:t> </a:t>
            </a:r>
            <a:r>
              <a:rPr sz="1050" spc="-5" dirty="0">
                <a:solidFill>
                  <a:srgbClr val="FFFFFF"/>
                </a:solidFill>
                <a:latin typeface="Carlito"/>
                <a:cs typeface="Carlito"/>
              </a:rPr>
              <a:t>SVM,</a:t>
            </a:r>
            <a:endParaRPr sz="1050">
              <a:latin typeface="Carlito"/>
              <a:cs typeface="Carlito"/>
            </a:endParaRPr>
          </a:p>
        </p:txBody>
      </p:sp>
      <p:sp>
        <p:nvSpPr>
          <p:cNvPr id="37" name="object 36"/>
          <p:cNvSpPr txBox="1"/>
          <p:nvPr/>
        </p:nvSpPr>
        <p:spPr>
          <a:xfrm>
            <a:off x="6535928" y="3899408"/>
            <a:ext cx="1602740" cy="174407"/>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FFFFFF"/>
                </a:solidFill>
                <a:latin typeface="Carlito"/>
                <a:cs typeface="Carlito"/>
              </a:rPr>
              <a:t>Decision </a:t>
            </a:r>
            <a:r>
              <a:rPr sz="1050" spc="-45" dirty="0">
                <a:solidFill>
                  <a:srgbClr val="FFFFFF"/>
                </a:solidFill>
                <a:latin typeface="Carlito"/>
                <a:cs typeface="Carlito"/>
              </a:rPr>
              <a:t>Tree,</a:t>
            </a:r>
            <a:r>
              <a:rPr sz="1050" spc="-235" dirty="0">
                <a:solidFill>
                  <a:srgbClr val="FFFFFF"/>
                </a:solidFill>
                <a:latin typeface="Carlito"/>
                <a:cs typeface="Carlito"/>
              </a:rPr>
              <a:t> </a:t>
            </a:r>
            <a:r>
              <a:rPr sz="1050" dirty="0">
                <a:solidFill>
                  <a:srgbClr val="FFFFFF"/>
                </a:solidFill>
                <a:latin typeface="Carlito"/>
                <a:cs typeface="Carlito"/>
              </a:rPr>
              <a:t>and</a:t>
            </a:r>
            <a:endParaRPr sz="1050">
              <a:latin typeface="Carlito"/>
              <a:cs typeface="Carlito"/>
            </a:endParaRPr>
          </a:p>
        </p:txBody>
      </p:sp>
      <p:sp>
        <p:nvSpPr>
          <p:cNvPr id="38" name="object 37"/>
          <p:cNvSpPr txBox="1"/>
          <p:nvPr/>
        </p:nvSpPr>
        <p:spPr>
          <a:xfrm>
            <a:off x="6795261" y="4135627"/>
            <a:ext cx="1100455" cy="174407"/>
          </a:xfrm>
          <a:prstGeom prst="rect">
            <a:avLst/>
          </a:prstGeom>
        </p:spPr>
        <p:txBody>
          <a:bodyPr vert="horz" wrap="square" lIns="0" tIns="12700" rIns="0" bIns="0" rtlCol="0">
            <a:spAutoFit/>
          </a:bodyPr>
          <a:lstStyle/>
          <a:p>
            <a:pPr marL="12700">
              <a:lnSpc>
                <a:spcPct val="100000"/>
              </a:lnSpc>
              <a:spcBef>
                <a:spcPts val="100"/>
              </a:spcBef>
            </a:pPr>
            <a:r>
              <a:rPr sz="1050" dirty="0">
                <a:solidFill>
                  <a:srgbClr val="FFFFFF"/>
                </a:solidFill>
                <a:latin typeface="Carlito"/>
                <a:cs typeface="Carlito"/>
              </a:rPr>
              <a:t>KNN</a:t>
            </a:r>
            <a:r>
              <a:rPr sz="1050" spc="-145" dirty="0">
                <a:solidFill>
                  <a:srgbClr val="FFFFFF"/>
                </a:solidFill>
                <a:latin typeface="Carlito"/>
                <a:cs typeface="Carlito"/>
              </a:rPr>
              <a:t> </a:t>
            </a:r>
            <a:r>
              <a:rPr sz="1050" dirty="0">
                <a:solidFill>
                  <a:srgbClr val="FFFFFF"/>
                </a:solidFill>
                <a:latin typeface="Carlito"/>
                <a:cs typeface="Carlito"/>
              </a:rPr>
              <a:t>models</a:t>
            </a:r>
            <a:endParaRPr sz="1050">
              <a:latin typeface="Carlito"/>
              <a:cs typeface="Carlito"/>
            </a:endParaRPr>
          </a:p>
        </p:txBody>
      </p:sp>
      <p:grpSp>
        <p:nvGrpSpPr>
          <p:cNvPr id="39" name="object 38"/>
          <p:cNvGrpSpPr/>
          <p:nvPr/>
        </p:nvGrpSpPr>
        <p:grpSpPr>
          <a:xfrm>
            <a:off x="6380988" y="1933955"/>
            <a:ext cx="2950845" cy="1169035"/>
            <a:chOff x="6380988" y="1933955"/>
            <a:chExt cx="2950845" cy="1169035"/>
          </a:xfrm>
        </p:grpSpPr>
        <p:sp>
          <p:nvSpPr>
            <p:cNvPr id="40" name="object 39"/>
            <p:cNvSpPr/>
            <p:nvPr/>
          </p:nvSpPr>
          <p:spPr>
            <a:xfrm>
              <a:off x="6783324" y="2138171"/>
              <a:ext cx="2548255" cy="173990"/>
            </a:xfrm>
            <a:custGeom>
              <a:avLst/>
              <a:gdLst/>
              <a:ahLst/>
              <a:cxnLst/>
              <a:rect l="l" t="t" r="r" b="b"/>
              <a:pathLst>
                <a:path w="2548254" h="173989">
                  <a:moveTo>
                    <a:pt x="2548001" y="0"/>
                  </a:moveTo>
                  <a:lnTo>
                    <a:pt x="0" y="0"/>
                  </a:lnTo>
                  <a:lnTo>
                    <a:pt x="0" y="173482"/>
                  </a:lnTo>
                  <a:lnTo>
                    <a:pt x="2548001" y="173482"/>
                  </a:lnTo>
                  <a:lnTo>
                    <a:pt x="2548001" y="0"/>
                  </a:lnTo>
                  <a:close/>
                </a:path>
              </a:pathLst>
            </a:custGeom>
            <a:solidFill>
              <a:schemeClr val="tx1"/>
            </a:solidFill>
          </p:spPr>
          <p:txBody>
            <a:bodyPr wrap="square" lIns="0" tIns="0" rIns="0" bIns="0" rtlCol="0"/>
            <a:lstStyle/>
            <a:p>
              <a:endParaRPr sz="1050"/>
            </a:p>
          </p:txBody>
        </p:sp>
        <p:sp>
          <p:nvSpPr>
            <p:cNvPr id="41" name="object 40"/>
            <p:cNvSpPr/>
            <p:nvPr/>
          </p:nvSpPr>
          <p:spPr>
            <a:xfrm>
              <a:off x="6388608" y="1941575"/>
              <a:ext cx="1923414" cy="1153795"/>
            </a:xfrm>
            <a:custGeom>
              <a:avLst/>
              <a:gdLst/>
              <a:ahLst/>
              <a:cxnLst/>
              <a:rect l="l" t="t" r="r" b="b"/>
              <a:pathLst>
                <a:path w="1923415" h="1153795">
                  <a:moveTo>
                    <a:pt x="1807844" y="0"/>
                  </a:moveTo>
                  <a:lnTo>
                    <a:pt x="115315" y="0"/>
                  </a:lnTo>
                  <a:lnTo>
                    <a:pt x="70484" y="9016"/>
                  </a:lnTo>
                  <a:lnTo>
                    <a:pt x="33781" y="33782"/>
                  </a:lnTo>
                  <a:lnTo>
                    <a:pt x="9016" y="70485"/>
                  </a:lnTo>
                  <a:lnTo>
                    <a:pt x="0" y="115315"/>
                  </a:lnTo>
                  <a:lnTo>
                    <a:pt x="0" y="1038225"/>
                  </a:lnTo>
                  <a:lnTo>
                    <a:pt x="9016" y="1083056"/>
                  </a:lnTo>
                  <a:lnTo>
                    <a:pt x="33781" y="1119759"/>
                  </a:lnTo>
                  <a:lnTo>
                    <a:pt x="70484" y="1144524"/>
                  </a:lnTo>
                  <a:lnTo>
                    <a:pt x="115315" y="1153540"/>
                  </a:lnTo>
                  <a:lnTo>
                    <a:pt x="1807844" y="1153540"/>
                  </a:lnTo>
                  <a:lnTo>
                    <a:pt x="1852675" y="1144524"/>
                  </a:lnTo>
                  <a:lnTo>
                    <a:pt x="1889378" y="1119759"/>
                  </a:lnTo>
                  <a:lnTo>
                    <a:pt x="1914143" y="1083056"/>
                  </a:lnTo>
                  <a:lnTo>
                    <a:pt x="1923161" y="1038225"/>
                  </a:lnTo>
                  <a:lnTo>
                    <a:pt x="1923161" y="115315"/>
                  </a:lnTo>
                  <a:lnTo>
                    <a:pt x="1914143" y="70485"/>
                  </a:lnTo>
                  <a:lnTo>
                    <a:pt x="1889378" y="33782"/>
                  </a:lnTo>
                  <a:lnTo>
                    <a:pt x="1852675" y="9016"/>
                  </a:lnTo>
                  <a:lnTo>
                    <a:pt x="1807844" y="0"/>
                  </a:lnTo>
                  <a:close/>
                </a:path>
              </a:pathLst>
            </a:custGeom>
            <a:solidFill>
              <a:schemeClr val="accent5"/>
            </a:solidFill>
          </p:spPr>
          <p:txBody>
            <a:bodyPr wrap="square" lIns="0" tIns="0" rIns="0" bIns="0" rtlCol="0"/>
            <a:lstStyle/>
            <a:p>
              <a:endParaRPr sz="1050"/>
            </a:p>
          </p:txBody>
        </p:sp>
        <p:sp>
          <p:nvSpPr>
            <p:cNvPr id="42" name="object 41"/>
            <p:cNvSpPr/>
            <p:nvPr/>
          </p:nvSpPr>
          <p:spPr>
            <a:xfrm>
              <a:off x="6388608" y="1941575"/>
              <a:ext cx="1923414" cy="1153795"/>
            </a:xfrm>
            <a:custGeom>
              <a:avLst/>
              <a:gdLst/>
              <a:ahLst/>
              <a:cxnLst/>
              <a:rect l="l" t="t" r="r" b="b"/>
              <a:pathLst>
                <a:path w="1923415" h="1153795">
                  <a:moveTo>
                    <a:pt x="0" y="115315"/>
                  </a:moveTo>
                  <a:lnTo>
                    <a:pt x="9016" y="70485"/>
                  </a:lnTo>
                  <a:lnTo>
                    <a:pt x="33781" y="33782"/>
                  </a:lnTo>
                  <a:lnTo>
                    <a:pt x="70484" y="9016"/>
                  </a:lnTo>
                  <a:lnTo>
                    <a:pt x="115315" y="0"/>
                  </a:lnTo>
                  <a:lnTo>
                    <a:pt x="1807844" y="0"/>
                  </a:lnTo>
                  <a:lnTo>
                    <a:pt x="1852675" y="9016"/>
                  </a:lnTo>
                  <a:lnTo>
                    <a:pt x="1889378" y="33782"/>
                  </a:lnTo>
                  <a:lnTo>
                    <a:pt x="1914143" y="70485"/>
                  </a:lnTo>
                  <a:lnTo>
                    <a:pt x="1923161" y="115315"/>
                  </a:lnTo>
                  <a:lnTo>
                    <a:pt x="1923161" y="1038225"/>
                  </a:lnTo>
                  <a:lnTo>
                    <a:pt x="1914143" y="1083056"/>
                  </a:lnTo>
                  <a:lnTo>
                    <a:pt x="1889378" y="1119759"/>
                  </a:lnTo>
                  <a:lnTo>
                    <a:pt x="1852675" y="1144524"/>
                  </a:lnTo>
                  <a:lnTo>
                    <a:pt x="1807844" y="1153540"/>
                  </a:lnTo>
                  <a:lnTo>
                    <a:pt x="115315" y="1153540"/>
                  </a:lnTo>
                  <a:lnTo>
                    <a:pt x="70484" y="1144524"/>
                  </a:lnTo>
                  <a:lnTo>
                    <a:pt x="33781" y="1119759"/>
                  </a:lnTo>
                  <a:lnTo>
                    <a:pt x="9016" y="1083056"/>
                  </a:lnTo>
                  <a:lnTo>
                    <a:pt x="0" y="1038225"/>
                  </a:lnTo>
                  <a:lnTo>
                    <a:pt x="0" y="115315"/>
                  </a:lnTo>
                  <a:close/>
                </a:path>
              </a:pathLst>
            </a:custGeom>
            <a:ln w="15240">
              <a:solidFill>
                <a:srgbClr val="FFFFFF"/>
              </a:solidFill>
            </a:ln>
          </p:spPr>
          <p:txBody>
            <a:bodyPr wrap="square" lIns="0" tIns="0" rIns="0" bIns="0" rtlCol="0"/>
            <a:lstStyle/>
            <a:p>
              <a:endParaRPr sz="1050"/>
            </a:p>
          </p:txBody>
        </p:sp>
      </p:grpSp>
      <p:sp>
        <p:nvSpPr>
          <p:cNvPr id="43" name="object 42"/>
          <p:cNvSpPr txBox="1"/>
          <p:nvPr/>
        </p:nvSpPr>
        <p:spPr>
          <a:xfrm>
            <a:off x="6613906" y="2219960"/>
            <a:ext cx="1455420" cy="175048"/>
          </a:xfrm>
          <a:prstGeom prst="rect">
            <a:avLst/>
          </a:prstGeom>
        </p:spPr>
        <p:txBody>
          <a:bodyPr vert="horz" wrap="square" lIns="0" tIns="13335" rIns="0" bIns="0" rtlCol="0">
            <a:spAutoFit/>
          </a:bodyPr>
          <a:lstStyle/>
          <a:p>
            <a:pPr marL="12700">
              <a:lnSpc>
                <a:spcPct val="100000"/>
              </a:lnSpc>
              <a:spcBef>
                <a:spcPts val="105"/>
              </a:spcBef>
            </a:pPr>
            <a:r>
              <a:rPr sz="1050" spc="-20" dirty="0">
                <a:solidFill>
                  <a:srgbClr val="FFFFFF"/>
                </a:solidFill>
                <a:latin typeface="Carlito"/>
                <a:cs typeface="Carlito"/>
              </a:rPr>
              <a:t>Score </a:t>
            </a:r>
            <a:r>
              <a:rPr sz="1050" dirty="0">
                <a:solidFill>
                  <a:srgbClr val="FFFFFF"/>
                </a:solidFill>
                <a:latin typeface="Carlito"/>
                <a:cs typeface="Carlito"/>
              </a:rPr>
              <a:t>models</a:t>
            </a:r>
            <a:r>
              <a:rPr sz="1050" spc="-185" dirty="0">
                <a:solidFill>
                  <a:srgbClr val="FFFFFF"/>
                </a:solidFill>
                <a:latin typeface="Carlito"/>
                <a:cs typeface="Carlito"/>
              </a:rPr>
              <a:t> </a:t>
            </a:r>
            <a:r>
              <a:rPr sz="1050" dirty="0">
                <a:solidFill>
                  <a:srgbClr val="FFFFFF"/>
                </a:solidFill>
                <a:latin typeface="Carlito"/>
                <a:cs typeface="Carlito"/>
              </a:rPr>
              <a:t>on</a:t>
            </a:r>
            <a:endParaRPr sz="1050">
              <a:latin typeface="Carlito"/>
              <a:cs typeface="Carlito"/>
            </a:endParaRPr>
          </a:p>
        </p:txBody>
      </p:sp>
      <p:sp>
        <p:nvSpPr>
          <p:cNvPr id="44" name="object 43"/>
          <p:cNvSpPr txBox="1"/>
          <p:nvPr/>
        </p:nvSpPr>
        <p:spPr>
          <a:xfrm>
            <a:off x="6805930" y="2456180"/>
            <a:ext cx="1071880" cy="175048"/>
          </a:xfrm>
          <a:prstGeom prst="rect">
            <a:avLst/>
          </a:prstGeom>
        </p:spPr>
        <p:txBody>
          <a:bodyPr vert="horz" wrap="square" lIns="0" tIns="13335" rIns="0" bIns="0" rtlCol="0">
            <a:spAutoFit/>
          </a:bodyPr>
          <a:lstStyle/>
          <a:p>
            <a:pPr marL="12700">
              <a:lnSpc>
                <a:spcPct val="100000"/>
              </a:lnSpc>
              <a:spcBef>
                <a:spcPts val="105"/>
              </a:spcBef>
            </a:pPr>
            <a:r>
              <a:rPr sz="1050" dirty="0">
                <a:solidFill>
                  <a:srgbClr val="FFFFFF"/>
                </a:solidFill>
                <a:latin typeface="Carlito"/>
                <a:cs typeface="Carlito"/>
              </a:rPr>
              <a:t>split </a:t>
            </a:r>
            <a:r>
              <a:rPr sz="1050" spc="-20" dirty="0">
                <a:solidFill>
                  <a:srgbClr val="FFFFFF"/>
                </a:solidFill>
                <a:latin typeface="Carlito"/>
                <a:cs typeface="Carlito"/>
              </a:rPr>
              <a:t>test</a:t>
            </a:r>
            <a:r>
              <a:rPr sz="1050" spc="-190" dirty="0">
                <a:solidFill>
                  <a:srgbClr val="FFFFFF"/>
                </a:solidFill>
                <a:latin typeface="Carlito"/>
                <a:cs typeface="Carlito"/>
              </a:rPr>
              <a:t> </a:t>
            </a:r>
            <a:r>
              <a:rPr sz="1050" spc="-5" dirty="0">
                <a:solidFill>
                  <a:srgbClr val="FFFFFF"/>
                </a:solidFill>
                <a:latin typeface="Carlito"/>
                <a:cs typeface="Carlito"/>
              </a:rPr>
              <a:t>set</a:t>
            </a:r>
            <a:endParaRPr sz="1050">
              <a:latin typeface="Carlito"/>
              <a:cs typeface="Carlito"/>
            </a:endParaRPr>
          </a:p>
        </p:txBody>
      </p:sp>
      <p:grpSp>
        <p:nvGrpSpPr>
          <p:cNvPr id="45" name="object 44"/>
          <p:cNvGrpSpPr/>
          <p:nvPr/>
        </p:nvGrpSpPr>
        <p:grpSpPr>
          <a:xfrm>
            <a:off x="8938259" y="1933955"/>
            <a:ext cx="1938655" cy="1728470"/>
            <a:chOff x="8938259" y="1933955"/>
            <a:chExt cx="1938655" cy="1728470"/>
          </a:xfrm>
        </p:grpSpPr>
        <p:sp>
          <p:nvSpPr>
            <p:cNvPr id="46" name="object 45"/>
            <p:cNvSpPr/>
            <p:nvPr/>
          </p:nvSpPr>
          <p:spPr>
            <a:xfrm>
              <a:off x="9249155" y="2229611"/>
              <a:ext cx="173990" cy="1432560"/>
            </a:xfrm>
            <a:custGeom>
              <a:avLst/>
              <a:gdLst/>
              <a:ahLst/>
              <a:cxnLst/>
              <a:rect l="l" t="t" r="r" b="b"/>
              <a:pathLst>
                <a:path w="173990" h="1432560">
                  <a:moveTo>
                    <a:pt x="173481" y="0"/>
                  </a:moveTo>
                  <a:lnTo>
                    <a:pt x="0" y="0"/>
                  </a:lnTo>
                  <a:lnTo>
                    <a:pt x="0" y="1432560"/>
                  </a:lnTo>
                  <a:lnTo>
                    <a:pt x="173481" y="1432560"/>
                  </a:lnTo>
                  <a:lnTo>
                    <a:pt x="173481" y="0"/>
                  </a:lnTo>
                  <a:close/>
                </a:path>
              </a:pathLst>
            </a:custGeom>
            <a:solidFill>
              <a:schemeClr val="tx1"/>
            </a:solidFill>
          </p:spPr>
          <p:txBody>
            <a:bodyPr wrap="square" lIns="0" tIns="0" rIns="0" bIns="0" rtlCol="0"/>
            <a:lstStyle/>
            <a:p>
              <a:endParaRPr sz="1050"/>
            </a:p>
          </p:txBody>
        </p:sp>
        <p:sp>
          <p:nvSpPr>
            <p:cNvPr id="47" name="object 46"/>
            <p:cNvSpPr/>
            <p:nvPr/>
          </p:nvSpPr>
          <p:spPr>
            <a:xfrm>
              <a:off x="8945879" y="1941575"/>
              <a:ext cx="1923414" cy="1153795"/>
            </a:xfrm>
            <a:custGeom>
              <a:avLst/>
              <a:gdLst/>
              <a:ahLst/>
              <a:cxnLst/>
              <a:rect l="l" t="t" r="r" b="b"/>
              <a:pathLst>
                <a:path w="1923415" h="1153795">
                  <a:moveTo>
                    <a:pt x="1807845" y="0"/>
                  </a:moveTo>
                  <a:lnTo>
                    <a:pt x="115316" y="0"/>
                  </a:lnTo>
                  <a:lnTo>
                    <a:pt x="70485" y="9016"/>
                  </a:lnTo>
                  <a:lnTo>
                    <a:pt x="33781" y="33782"/>
                  </a:lnTo>
                  <a:lnTo>
                    <a:pt x="9017" y="70485"/>
                  </a:lnTo>
                  <a:lnTo>
                    <a:pt x="0" y="115315"/>
                  </a:lnTo>
                  <a:lnTo>
                    <a:pt x="0" y="1038225"/>
                  </a:lnTo>
                  <a:lnTo>
                    <a:pt x="9017" y="1083056"/>
                  </a:lnTo>
                  <a:lnTo>
                    <a:pt x="33781" y="1119759"/>
                  </a:lnTo>
                  <a:lnTo>
                    <a:pt x="70485" y="1144524"/>
                  </a:lnTo>
                  <a:lnTo>
                    <a:pt x="115316" y="1153540"/>
                  </a:lnTo>
                  <a:lnTo>
                    <a:pt x="1807845" y="1153540"/>
                  </a:lnTo>
                  <a:lnTo>
                    <a:pt x="1852676" y="1144524"/>
                  </a:lnTo>
                  <a:lnTo>
                    <a:pt x="1889378" y="1119759"/>
                  </a:lnTo>
                  <a:lnTo>
                    <a:pt x="1914144" y="1083056"/>
                  </a:lnTo>
                  <a:lnTo>
                    <a:pt x="1923161" y="1038225"/>
                  </a:lnTo>
                  <a:lnTo>
                    <a:pt x="1923161" y="115315"/>
                  </a:lnTo>
                  <a:lnTo>
                    <a:pt x="1914144" y="70485"/>
                  </a:lnTo>
                  <a:lnTo>
                    <a:pt x="1889378" y="33782"/>
                  </a:lnTo>
                  <a:lnTo>
                    <a:pt x="1852676" y="9016"/>
                  </a:lnTo>
                  <a:lnTo>
                    <a:pt x="1807845" y="0"/>
                  </a:lnTo>
                  <a:close/>
                </a:path>
              </a:pathLst>
            </a:custGeom>
            <a:solidFill>
              <a:schemeClr val="accent5"/>
            </a:solidFill>
          </p:spPr>
          <p:txBody>
            <a:bodyPr wrap="square" lIns="0" tIns="0" rIns="0" bIns="0" rtlCol="0"/>
            <a:lstStyle/>
            <a:p>
              <a:endParaRPr sz="1050"/>
            </a:p>
          </p:txBody>
        </p:sp>
        <p:sp>
          <p:nvSpPr>
            <p:cNvPr id="48" name="object 47"/>
            <p:cNvSpPr/>
            <p:nvPr/>
          </p:nvSpPr>
          <p:spPr>
            <a:xfrm>
              <a:off x="8945879" y="1941575"/>
              <a:ext cx="1923414" cy="1153795"/>
            </a:xfrm>
            <a:custGeom>
              <a:avLst/>
              <a:gdLst/>
              <a:ahLst/>
              <a:cxnLst/>
              <a:rect l="l" t="t" r="r" b="b"/>
              <a:pathLst>
                <a:path w="1923415" h="1153795">
                  <a:moveTo>
                    <a:pt x="0" y="115315"/>
                  </a:moveTo>
                  <a:lnTo>
                    <a:pt x="9017" y="70485"/>
                  </a:lnTo>
                  <a:lnTo>
                    <a:pt x="33781" y="33782"/>
                  </a:lnTo>
                  <a:lnTo>
                    <a:pt x="70485" y="9016"/>
                  </a:lnTo>
                  <a:lnTo>
                    <a:pt x="115316" y="0"/>
                  </a:lnTo>
                  <a:lnTo>
                    <a:pt x="1807845" y="0"/>
                  </a:lnTo>
                  <a:lnTo>
                    <a:pt x="1852676" y="9016"/>
                  </a:lnTo>
                  <a:lnTo>
                    <a:pt x="1889378" y="33782"/>
                  </a:lnTo>
                  <a:lnTo>
                    <a:pt x="1914144" y="70485"/>
                  </a:lnTo>
                  <a:lnTo>
                    <a:pt x="1923161" y="115315"/>
                  </a:lnTo>
                  <a:lnTo>
                    <a:pt x="1923161" y="1038225"/>
                  </a:lnTo>
                  <a:lnTo>
                    <a:pt x="1914144" y="1083056"/>
                  </a:lnTo>
                  <a:lnTo>
                    <a:pt x="1889378" y="1119759"/>
                  </a:lnTo>
                  <a:lnTo>
                    <a:pt x="1852676" y="1144524"/>
                  </a:lnTo>
                  <a:lnTo>
                    <a:pt x="1807845" y="1153540"/>
                  </a:lnTo>
                  <a:lnTo>
                    <a:pt x="115316" y="1153540"/>
                  </a:lnTo>
                  <a:lnTo>
                    <a:pt x="70485" y="1144524"/>
                  </a:lnTo>
                  <a:lnTo>
                    <a:pt x="33781" y="1119759"/>
                  </a:lnTo>
                  <a:lnTo>
                    <a:pt x="9017" y="1083056"/>
                  </a:lnTo>
                  <a:lnTo>
                    <a:pt x="0" y="1038225"/>
                  </a:lnTo>
                  <a:lnTo>
                    <a:pt x="0" y="115315"/>
                  </a:lnTo>
                  <a:close/>
                </a:path>
              </a:pathLst>
            </a:custGeom>
            <a:ln w="15240">
              <a:solidFill>
                <a:srgbClr val="FFFFFF"/>
              </a:solidFill>
            </a:ln>
          </p:spPr>
          <p:txBody>
            <a:bodyPr wrap="square" lIns="0" tIns="0" rIns="0" bIns="0" rtlCol="0"/>
            <a:lstStyle/>
            <a:p>
              <a:endParaRPr sz="1050"/>
            </a:p>
          </p:txBody>
        </p:sp>
      </p:grpSp>
      <p:sp>
        <p:nvSpPr>
          <p:cNvPr id="49" name="object 48"/>
          <p:cNvSpPr txBox="1"/>
          <p:nvPr/>
        </p:nvSpPr>
        <p:spPr>
          <a:xfrm>
            <a:off x="9140697" y="2219960"/>
            <a:ext cx="1519555" cy="175048"/>
          </a:xfrm>
          <a:prstGeom prst="rect">
            <a:avLst/>
          </a:prstGeom>
        </p:spPr>
        <p:txBody>
          <a:bodyPr vert="horz" wrap="square" lIns="0" tIns="13335" rIns="0" bIns="0" rtlCol="0">
            <a:spAutoFit/>
          </a:bodyPr>
          <a:lstStyle/>
          <a:p>
            <a:pPr marL="12700">
              <a:lnSpc>
                <a:spcPct val="100000"/>
              </a:lnSpc>
              <a:spcBef>
                <a:spcPts val="105"/>
              </a:spcBef>
            </a:pPr>
            <a:r>
              <a:rPr sz="1050" spc="-5" dirty="0">
                <a:solidFill>
                  <a:srgbClr val="FFFFFF"/>
                </a:solidFill>
                <a:latin typeface="Carlito"/>
                <a:cs typeface="Carlito"/>
              </a:rPr>
              <a:t>Confusion</a:t>
            </a:r>
            <a:r>
              <a:rPr sz="1050" spc="-170" dirty="0">
                <a:solidFill>
                  <a:srgbClr val="FFFFFF"/>
                </a:solidFill>
                <a:latin typeface="Carlito"/>
                <a:cs typeface="Carlito"/>
              </a:rPr>
              <a:t> </a:t>
            </a:r>
            <a:r>
              <a:rPr sz="1050" spc="-5" dirty="0">
                <a:solidFill>
                  <a:srgbClr val="FFFFFF"/>
                </a:solidFill>
                <a:latin typeface="Carlito"/>
                <a:cs typeface="Carlito"/>
              </a:rPr>
              <a:t>Matrix</a:t>
            </a:r>
            <a:endParaRPr sz="1050">
              <a:latin typeface="Carlito"/>
              <a:cs typeface="Carlito"/>
            </a:endParaRPr>
          </a:p>
        </p:txBody>
      </p:sp>
      <p:sp>
        <p:nvSpPr>
          <p:cNvPr id="50" name="object 49"/>
          <p:cNvSpPr txBox="1"/>
          <p:nvPr/>
        </p:nvSpPr>
        <p:spPr>
          <a:xfrm>
            <a:off x="9299193" y="2456180"/>
            <a:ext cx="1202690" cy="175048"/>
          </a:xfrm>
          <a:prstGeom prst="rect">
            <a:avLst/>
          </a:prstGeom>
        </p:spPr>
        <p:txBody>
          <a:bodyPr vert="horz" wrap="square" lIns="0" tIns="13335" rIns="0" bIns="0" rtlCol="0">
            <a:spAutoFit/>
          </a:bodyPr>
          <a:lstStyle/>
          <a:p>
            <a:pPr marL="12700">
              <a:lnSpc>
                <a:spcPct val="100000"/>
              </a:lnSpc>
              <a:spcBef>
                <a:spcPts val="105"/>
              </a:spcBef>
            </a:pPr>
            <a:r>
              <a:rPr sz="1050" spc="-25" dirty="0">
                <a:solidFill>
                  <a:srgbClr val="FFFFFF"/>
                </a:solidFill>
                <a:latin typeface="Carlito"/>
                <a:cs typeface="Carlito"/>
              </a:rPr>
              <a:t>for </a:t>
            </a:r>
            <a:r>
              <a:rPr sz="1050" dirty="0">
                <a:solidFill>
                  <a:srgbClr val="FFFFFF"/>
                </a:solidFill>
                <a:latin typeface="Carlito"/>
                <a:cs typeface="Carlito"/>
              </a:rPr>
              <a:t>all</a:t>
            </a:r>
            <a:r>
              <a:rPr sz="1050" spc="-165" dirty="0">
                <a:solidFill>
                  <a:srgbClr val="FFFFFF"/>
                </a:solidFill>
                <a:latin typeface="Carlito"/>
                <a:cs typeface="Carlito"/>
              </a:rPr>
              <a:t> </a:t>
            </a:r>
            <a:r>
              <a:rPr sz="1050" dirty="0">
                <a:solidFill>
                  <a:srgbClr val="FFFFFF"/>
                </a:solidFill>
                <a:latin typeface="Carlito"/>
                <a:cs typeface="Carlito"/>
              </a:rPr>
              <a:t>models</a:t>
            </a:r>
            <a:endParaRPr sz="1050">
              <a:latin typeface="Carlito"/>
              <a:cs typeface="Carlito"/>
            </a:endParaRPr>
          </a:p>
        </p:txBody>
      </p:sp>
      <p:grpSp>
        <p:nvGrpSpPr>
          <p:cNvPr id="51" name="object 50"/>
          <p:cNvGrpSpPr/>
          <p:nvPr/>
        </p:nvGrpSpPr>
        <p:grpSpPr>
          <a:xfrm>
            <a:off x="8938259" y="3375659"/>
            <a:ext cx="1938655" cy="1170305"/>
            <a:chOff x="8938259" y="3375659"/>
            <a:chExt cx="1938655" cy="1170305"/>
          </a:xfrm>
        </p:grpSpPr>
        <p:sp>
          <p:nvSpPr>
            <p:cNvPr id="52" name="object 51"/>
            <p:cNvSpPr/>
            <p:nvPr/>
          </p:nvSpPr>
          <p:spPr>
            <a:xfrm>
              <a:off x="8945879" y="3383279"/>
              <a:ext cx="1923414" cy="1155065"/>
            </a:xfrm>
            <a:custGeom>
              <a:avLst/>
              <a:gdLst/>
              <a:ahLst/>
              <a:cxnLst/>
              <a:rect l="l" t="t" r="r" b="b"/>
              <a:pathLst>
                <a:path w="1923415" h="1155064">
                  <a:moveTo>
                    <a:pt x="1807591" y="0"/>
                  </a:moveTo>
                  <a:lnTo>
                    <a:pt x="115570" y="0"/>
                  </a:lnTo>
                  <a:lnTo>
                    <a:pt x="70612" y="9017"/>
                  </a:lnTo>
                  <a:lnTo>
                    <a:pt x="33781" y="33782"/>
                  </a:lnTo>
                  <a:lnTo>
                    <a:pt x="9017" y="70485"/>
                  </a:lnTo>
                  <a:lnTo>
                    <a:pt x="0" y="115570"/>
                  </a:lnTo>
                  <a:lnTo>
                    <a:pt x="0" y="1039114"/>
                  </a:lnTo>
                  <a:lnTo>
                    <a:pt x="9017" y="1084199"/>
                  </a:lnTo>
                  <a:lnTo>
                    <a:pt x="33781" y="1120902"/>
                  </a:lnTo>
                  <a:lnTo>
                    <a:pt x="70612" y="1145667"/>
                  </a:lnTo>
                  <a:lnTo>
                    <a:pt x="115570" y="1154684"/>
                  </a:lnTo>
                  <a:lnTo>
                    <a:pt x="1807591" y="1154684"/>
                  </a:lnTo>
                  <a:lnTo>
                    <a:pt x="1852549" y="1145667"/>
                  </a:lnTo>
                  <a:lnTo>
                    <a:pt x="1889378" y="1120902"/>
                  </a:lnTo>
                  <a:lnTo>
                    <a:pt x="1914144" y="1084199"/>
                  </a:lnTo>
                  <a:lnTo>
                    <a:pt x="1923161" y="1039114"/>
                  </a:lnTo>
                  <a:lnTo>
                    <a:pt x="1923161" y="115570"/>
                  </a:lnTo>
                  <a:lnTo>
                    <a:pt x="1914144" y="70485"/>
                  </a:lnTo>
                  <a:lnTo>
                    <a:pt x="1889378" y="33782"/>
                  </a:lnTo>
                  <a:lnTo>
                    <a:pt x="1852549" y="9017"/>
                  </a:lnTo>
                  <a:lnTo>
                    <a:pt x="1807591" y="0"/>
                  </a:lnTo>
                  <a:close/>
                </a:path>
              </a:pathLst>
            </a:custGeom>
            <a:solidFill>
              <a:schemeClr val="accent5"/>
            </a:solidFill>
          </p:spPr>
          <p:txBody>
            <a:bodyPr wrap="square" lIns="0" tIns="0" rIns="0" bIns="0" rtlCol="0"/>
            <a:lstStyle/>
            <a:p>
              <a:endParaRPr sz="1050"/>
            </a:p>
          </p:txBody>
        </p:sp>
        <p:sp>
          <p:nvSpPr>
            <p:cNvPr id="53" name="object 52"/>
            <p:cNvSpPr/>
            <p:nvPr/>
          </p:nvSpPr>
          <p:spPr>
            <a:xfrm>
              <a:off x="8945879" y="3383279"/>
              <a:ext cx="1923414" cy="1155065"/>
            </a:xfrm>
            <a:custGeom>
              <a:avLst/>
              <a:gdLst/>
              <a:ahLst/>
              <a:cxnLst/>
              <a:rect l="l" t="t" r="r" b="b"/>
              <a:pathLst>
                <a:path w="1923415" h="1155064">
                  <a:moveTo>
                    <a:pt x="0" y="115570"/>
                  </a:moveTo>
                  <a:lnTo>
                    <a:pt x="9017" y="70485"/>
                  </a:lnTo>
                  <a:lnTo>
                    <a:pt x="33781" y="33782"/>
                  </a:lnTo>
                  <a:lnTo>
                    <a:pt x="70612" y="9017"/>
                  </a:lnTo>
                  <a:lnTo>
                    <a:pt x="115570" y="0"/>
                  </a:lnTo>
                  <a:lnTo>
                    <a:pt x="1807591" y="0"/>
                  </a:lnTo>
                  <a:lnTo>
                    <a:pt x="1852549" y="9017"/>
                  </a:lnTo>
                  <a:lnTo>
                    <a:pt x="1889378" y="33782"/>
                  </a:lnTo>
                  <a:lnTo>
                    <a:pt x="1914144" y="70485"/>
                  </a:lnTo>
                  <a:lnTo>
                    <a:pt x="1923161" y="115570"/>
                  </a:lnTo>
                  <a:lnTo>
                    <a:pt x="1923161" y="1039114"/>
                  </a:lnTo>
                  <a:lnTo>
                    <a:pt x="1914144" y="1084199"/>
                  </a:lnTo>
                  <a:lnTo>
                    <a:pt x="1889378" y="1120902"/>
                  </a:lnTo>
                  <a:lnTo>
                    <a:pt x="1852549" y="1145667"/>
                  </a:lnTo>
                  <a:lnTo>
                    <a:pt x="1807591" y="1154684"/>
                  </a:lnTo>
                  <a:lnTo>
                    <a:pt x="115570" y="1154684"/>
                  </a:lnTo>
                  <a:lnTo>
                    <a:pt x="70612" y="1145667"/>
                  </a:lnTo>
                  <a:lnTo>
                    <a:pt x="33781" y="1120902"/>
                  </a:lnTo>
                  <a:lnTo>
                    <a:pt x="9017" y="1084199"/>
                  </a:lnTo>
                  <a:lnTo>
                    <a:pt x="0" y="1039114"/>
                  </a:lnTo>
                  <a:lnTo>
                    <a:pt x="0" y="115570"/>
                  </a:lnTo>
                  <a:close/>
                </a:path>
              </a:pathLst>
            </a:custGeom>
            <a:ln w="15239">
              <a:solidFill>
                <a:srgbClr val="FFFFFF"/>
              </a:solidFill>
            </a:ln>
          </p:spPr>
          <p:txBody>
            <a:bodyPr wrap="square" lIns="0" tIns="0" rIns="0" bIns="0" rtlCol="0"/>
            <a:lstStyle/>
            <a:p>
              <a:endParaRPr sz="1050"/>
            </a:p>
          </p:txBody>
        </p:sp>
      </p:grpSp>
      <p:sp>
        <p:nvSpPr>
          <p:cNvPr id="54" name="object 53"/>
          <p:cNvSpPr txBox="1"/>
          <p:nvPr/>
        </p:nvSpPr>
        <p:spPr>
          <a:xfrm>
            <a:off x="9055354" y="3656457"/>
            <a:ext cx="1709420" cy="539750"/>
          </a:xfrm>
          <a:prstGeom prst="rect">
            <a:avLst/>
          </a:prstGeom>
        </p:spPr>
        <p:txBody>
          <a:bodyPr vert="horz" wrap="square" lIns="0" tIns="25400" rIns="0" bIns="0" rtlCol="0">
            <a:spAutoFit/>
          </a:bodyPr>
          <a:lstStyle/>
          <a:p>
            <a:pPr marL="123825" marR="5080" indent="-111760">
              <a:lnSpc>
                <a:spcPts val="2000"/>
              </a:lnSpc>
              <a:spcBef>
                <a:spcPts val="200"/>
              </a:spcBef>
            </a:pPr>
            <a:r>
              <a:rPr sz="1050" dirty="0">
                <a:solidFill>
                  <a:srgbClr val="FFFFFF"/>
                </a:solidFill>
                <a:latin typeface="Carlito"/>
                <a:cs typeface="Carlito"/>
              </a:rPr>
              <a:t>Barplot </a:t>
            </a:r>
            <a:r>
              <a:rPr sz="1050" spc="-5" dirty="0">
                <a:solidFill>
                  <a:srgbClr val="FFFFFF"/>
                </a:solidFill>
                <a:latin typeface="Carlito"/>
                <a:cs typeface="Carlito"/>
              </a:rPr>
              <a:t>to</a:t>
            </a:r>
            <a:r>
              <a:rPr sz="1050" spc="-155" dirty="0">
                <a:solidFill>
                  <a:srgbClr val="FFFFFF"/>
                </a:solidFill>
                <a:latin typeface="Carlito"/>
                <a:cs typeface="Carlito"/>
              </a:rPr>
              <a:t> </a:t>
            </a:r>
            <a:r>
              <a:rPr sz="1050" spc="-20" dirty="0">
                <a:solidFill>
                  <a:srgbClr val="FFFFFF"/>
                </a:solidFill>
                <a:latin typeface="Carlito"/>
                <a:cs typeface="Carlito"/>
              </a:rPr>
              <a:t>compare  </a:t>
            </a:r>
            <a:r>
              <a:rPr sz="1050" spc="-10" dirty="0">
                <a:solidFill>
                  <a:srgbClr val="FFFFFF"/>
                </a:solidFill>
                <a:latin typeface="Carlito"/>
                <a:cs typeface="Carlito"/>
              </a:rPr>
              <a:t>scores </a:t>
            </a:r>
            <a:r>
              <a:rPr sz="1050" dirty="0">
                <a:solidFill>
                  <a:srgbClr val="FFFFFF"/>
                </a:solidFill>
                <a:latin typeface="Carlito"/>
                <a:cs typeface="Carlito"/>
              </a:rPr>
              <a:t>of</a:t>
            </a:r>
            <a:r>
              <a:rPr sz="1050" spc="-150" dirty="0">
                <a:solidFill>
                  <a:srgbClr val="FFFFFF"/>
                </a:solidFill>
                <a:latin typeface="Carlito"/>
                <a:cs typeface="Carlito"/>
              </a:rPr>
              <a:t> </a:t>
            </a:r>
            <a:r>
              <a:rPr sz="1050" dirty="0">
                <a:solidFill>
                  <a:srgbClr val="FFFFFF"/>
                </a:solidFill>
                <a:latin typeface="Carlito"/>
                <a:cs typeface="Carlito"/>
              </a:rPr>
              <a:t>models</a:t>
            </a:r>
            <a:endParaRPr sz="1050" dirty="0">
              <a:latin typeface="Carlito"/>
              <a:cs typeface="Carlito"/>
            </a:endParaRPr>
          </a:p>
        </p:txBody>
      </p:sp>
    </p:spTree>
    <p:extLst>
      <p:ext uri="{BB962C8B-B14F-4D97-AF65-F5344CB8AC3E}">
        <p14:creationId xmlns:p14="http://schemas.microsoft.com/office/powerpoint/2010/main" val="18137112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0" y="1530627"/>
            <a:ext cx="10687962" cy="4896584"/>
          </a:xfrm>
          <a:prstGeom prst="rect">
            <a:avLst/>
          </a:prstGeom>
        </p:spPr>
        <p:txBody>
          <a:bodyPr vert="horz" lIns="91440" tIns="45720" rIns="91440" bIns="45720" rtlCol="0" anchor="t">
            <a:normAutofit/>
          </a:bodyPr>
          <a:lstStyle/>
          <a:p>
            <a:pPr>
              <a:lnSpc>
                <a:spcPct val="100000"/>
              </a:lnSpc>
              <a:spcBef>
                <a:spcPts val="1400"/>
              </a:spcBef>
            </a:pPr>
            <a:endParaRPr lang="fr-FR" sz="2200" dirty="0" smtClean="0">
              <a:solidFill>
                <a:schemeClr val="accent3">
                  <a:lumMod val="25000"/>
                </a:schemeClr>
              </a:solidFill>
              <a:latin typeface="Abadi" panose="020B0604020104020204" pitchFamily="34" charset="0"/>
            </a:endParaRPr>
          </a:p>
          <a:p>
            <a:pPr>
              <a:lnSpc>
                <a:spcPct val="100000"/>
              </a:lnSpc>
              <a:spcBef>
                <a:spcPts val="1400"/>
              </a:spcBef>
            </a:pPr>
            <a:endParaRPr lang="fr-FR" sz="2200" dirty="0">
              <a:solidFill>
                <a:schemeClr val="accent3">
                  <a:lumMod val="25000"/>
                </a:schemeClr>
              </a:solidFill>
              <a:latin typeface="Abadi" panose="020B0604020104020204" pitchFamily="34" charset="0"/>
            </a:endParaRPr>
          </a:p>
          <a:p>
            <a:pPr>
              <a:lnSpc>
                <a:spcPct val="100000"/>
              </a:lnSpc>
              <a:spcBef>
                <a:spcPts val="1400"/>
              </a:spcBef>
            </a:pPr>
            <a:endParaRPr lang="fr-FR" sz="2200" dirty="0" smtClean="0">
              <a:solidFill>
                <a:schemeClr val="accent3">
                  <a:lumMod val="25000"/>
                </a:schemeClr>
              </a:solidFill>
              <a:latin typeface="Abadi" panose="020B0604020104020204" pitchFamily="34" charset="0"/>
            </a:endParaRPr>
          </a:p>
          <a:p>
            <a:pPr>
              <a:lnSpc>
                <a:spcPct val="100000"/>
              </a:lnSpc>
              <a:spcBef>
                <a:spcPts val="1400"/>
              </a:spcBef>
            </a:pPr>
            <a:endParaRPr lang="fr-FR" sz="2200" dirty="0">
              <a:solidFill>
                <a:schemeClr val="accent3">
                  <a:lumMod val="25000"/>
                </a:schemeClr>
              </a:solidFill>
              <a:latin typeface="Abadi" panose="020B0604020104020204" pitchFamily="34" charset="0"/>
            </a:endParaRPr>
          </a:p>
          <a:p>
            <a:pPr>
              <a:lnSpc>
                <a:spcPct val="100000"/>
              </a:lnSpc>
              <a:spcBef>
                <a:spcPts val="1400"/>
              </a:spcBef>
            </a:pPr>
            <a:endParaRPr lang="fr-FR" sz="2200" dirty="0" smtClean="0">
              <a:solidFill>
                <a:schemeClr val="accent3">
                  <a:lumMod val="25000"/>
                </a:schemeClr>
              </a:solidFill>
              <a:latin typeface="Abadi" panose="020B0604020104020204" pitchFamily="34" charset="0"/>
            </a:endParaRPr>
          </a:p>
          <a:p>
            <a:pPr>
              <a:lnSpc>
                <a:spcPct val="100000"/>
              </a:lnSpc>
              <a:spcBef>
                <a:spcPts val="1400"/>
              </a:spcBef>
            </a:pPr>
            <a:endParaRPr lang="fr-FR" sz="2200" dirty="0">
              <a:solidFill>
                <a:schemeClr val="accent3">
                  <a:lumMod val="25000"/>
                </a:schemeClr>
              </a:solidFill>
              <a:latin typeface="Abadi" panose="020B0604020104020204" pitchFamily="34" charset="0"/>
            </a:endParaRPr>
          </a:p>
          <a:p>
            <a:pPr>
              <a:lnSpc>
                <a:spcPct val="100000"/>
              </a:lnSpc>
              <a:spcBef>
                <a:spcPts val="1400"/>
              </a:spcBef>
            </a:pPr>
            <a:endParaRPr lang="fr-FR"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fr-FR" sz="2200" dirty="0" smtClean="0">
                <a:solidFill>
                  <a:schemeClr val="accent3">
                    <a:lumMod val="25000"/>
                  </a:schemeClr>
                </a:solidFill>
                <a:latin typeface="Abadi" panose="020B0604020104020204" pitchFamily="34" charset="0"/>
              </a:rPr>
              <a:t>The </a:t>
            </a:r>
            <a:r>
              <a:rPr lang="fr-FR" sz="2200" dirty="0" err="1" smtClean="0">
                <a:solidFill>
                  <a:schemeClr val="accent3">
                    <a:lumMod val="25000"/>
                  </a:schemeClr>
                </a:solidFill>
                <a:latin typeface="Abadi" panose="020B0604020104020204" pitchFamily="34" charset="0"/>
              </a:rPr>
              <a:t>logistic</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regression</a:t>
            </a:r>
            <a:r>
              <a:rPr lang="fr-FR" sz="2200" dirty="0" smtClean="0">
                <a:solidFill>
                  <a:schemeClr val="accent3">
                    <a:lumMod val="25000"/>
                  </a:schemeClr>
                </a:solidFill>
                <a:latin typeface="Abadi" panose="020B0604020104020204" pitchFamily="34" charset="0"/>
              </a:rPr>
              <a:t>, support </a:t>
            </a:r>
            <a:r>
              <a:rPr lang="fr-FR" sz="2200" dirty="0" err="1" smtClean="0">
                <a:solidFill>
                  <a:schemeClr val="accent3">
                    <a:lumMod val="25000"/>
                  </a:schemeClr>
                </a:solidFill>
                <a:latin typeface="Abadi" panose="020B0604020104020204" pitchFamily="34" charset="0"/>
              </a:rPr>
              <a:t>vector</a:t>
            </a:r>
            <a:r>
              <a:rPr lang="fr-FR" sz="2200" dirty="0" smtClean="0">
                <a:solidFill>
                  <a:schemeClr val="accent3">
                    <a:lumMod val="25000"/>
                  </a:schemeClr>
                </a:solidFill>
                <a:latin typeface="Abadi" panose="020B0604020104020204" pitchFamily="34" charset="0"/>
              </a:rPr>
              <a:t> machine and k </a:t>
            </a:r>
            <a:r>
              <a:rPr lang="fr-FR" sz="2200" dirty="0" err="1" smtClean="0">
                <a:solidFill>
                  <a:schemeClr val="accent3">
                    <a:lumMod val="25000"/>
                  </a:schemeClr>
                </a:solidFill>
                <a:latin typeface="Abadi" panose="020B0604020104020204" pitchFamily="34" charset="0"/>
              </a:rPr>
              <a:t>nearest</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neighbors</a:t>
            </a:r>
            <a:r>
              <a:rPr lang="fr-FR" sz="2200" dirty="0" smtClean="0">
                <a:solidFill>
                  <a:schemeClr val="accent3">
                    <a:lumMod val="25000"/>
                  </a:schemeClr>
                </a:solidFill>
                <a:latin typeface="Abadi" panose="020B0604020104020204" pitchFamily="34" charset="0"/>
              </a:rPr>
              <a:t> have the </a:t>
            </a:r>
            <a:r>
              <a:rPr lang="fr-FR" sz="2200" dirty="0" err="1" smtClean="0">
                <a:solidFill>
                  <a:schemeClr val="accent3">
                    <a:lumMod val="25000"/>
                  </a:schemeClr>
                </a:solidFill>
                <a:latin typeface="Abadi" panose="020B0604020104020204" pitchFamily="34" charset="0"/>
              </a:rPr>
              <a:t>same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accuracy</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will</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need</a:t>
            </a:r>
            <a:r>
              <a:rPr lang="fr-FR" sz="2200" dirty="0" smtClean="0">
                <a:solidFill>
                  <a:schemeClr val="accent3">
                    <a:lumMod val="25000"/>
                  </a:schemeClr>
                </a:solidFill>
                <a:latin typeface="Abadi" panose="020B0604020104020204" pitchFamily="34" charset="0"/>
              </a:rPr>
              <a:t> more data to </a:t>
            </a:r>
            <a:r>
              <a:rPr lang="fr-FR" sz="2200" dirty="0" err="1" smtClean="0">
                <a:solidFill>
                  <a:schemeClr val="accent3">
                    <a:lumMod val="25000"/>
                  </a:schemeClr>
                </a:solidFill>
                <a:latin typeface="Abadi" panose="020B0604020104020204" pitchFamily="34" charset="0"/>
              </a:rPr>
              <a:t>find</a:t>
            </a:r>
            <a:r>
              <a:rPr lang="fr-FR" sz="2200" dirty="0" smtClean="0">
                <a:solidFill>
                  <a:schemeClr val="accent3">
                    <a:lumMod val="25000"/>
                  </a:schemeClr>
                </a:solidFill>
                <a:latin typeface="Abadi" panose="020B0604020104020204" pitchFamily="34" charset="0"/>
              </a:rPr>
              <a:t> the more </a:t>
            </a:r>
            <a:r>
              <a:rPr lang="fr-FR" sz="2200" dirty="0" err="1" smtClean="0">
                <a:solidFill>
                  <a:schemeClr val="accent3">
                    <a:lumMod val="25000"/>
                  </a:schemeClr>
                </a:solidFill>
                <a:latin typeface="Abadi" panose="020B0604020104020204" pitchFamily="34" charset="0"/>
              </a:rPr>
              <a:t>suitable</a:t>
            </a:r>
            <a:r>
              <a:rPr lang="fr-FR" sz="2200" dirty="0" smtClean="0">
                <a:solidFill>
                  <a:schemeClr val="accent3">
                    <a:lumMod val="25000"/>
                  </a:schemeClr>
                </a:solidFill>
                <a:latin typeface="Abadi" panose="020B0604020104020204" pitchFamily="34" charset="0"/>
              </a:rPr>
              <a:t> model.</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1530627"/>
            <a:ext cx="6321286" cy="344250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 xmlns:a16="http://schemas.microsoft.com/office/drawing/2014/main" id="{8E999A1B-8752-489F-A63B-EA2F60186B52}"/>
              </a:ext>
            </a:extLst>
          </p:cNvPr>
          <p:cNvSpPr txBox="1">
            <a:spLocks/>
          </p:cNvSpPr>
          <p:nvPr/>
        </p:nvSpPr>
        <p:spPr>
          <a:xfrm>
            <a:off x="828068" y="1918252"/>
            <a:ext cx="10530114" cy="378680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spcBef>
                <a:spcPts val="1400"/>
              </a:spcBef>
              <a:buNone/>
            </a:pPr>
            <a:r>
              <a:rPr lang="en-US" sz="2200" b="1" dirty="0">
                <a:solidFill>
                  <a:schemeClr val="accent3">
                    <a:lumMod val="25000"/>
                  </a:schemeClr>
                </a:solidFill>
                <a:latin typeface="Abadi" panose="020B0604020104020204" pitchFamily="34" charset="0"/>
              </a:rPr>
              <a:t>Project </a:t>
            </a:r>
            <a:r>
              <a:rPr lang="en-US" sz="2200" b="1" dirty="0" smtClean="0">
                <a:solidFill>
                  <a:schemeClr val="accent3">
                    <a:lumMod val="25000"/>
                  </a:schemeClr>
                </a:solidFill>
                <a:latin typeface="Abadi" panose="020B0604020104020204" pitchFamily="34" charset="0"/>
              </a:rPr>
              <a:t>background :</a:t>
            </a:r>
          </a:p>
          <a:p>
            <a:pPr>
              <a:spcBef>
                <a:spcPts val="1400"/>
              </a:spcBef>
            </a:pPr>
            <a:r>
              <a:rPr lang="fr-FR" sz="2200" dirty="0" err="1" smtClean="0">
                <a:solidFill>
                  <a:schemeClr val="accent3">
                    <a:lumMod val="25000"/>
                  </a:schemeClr>
                </a:solidFill>
                <a:latin typeface="Abadi" panose="020B0604020104020204" pitchFamily="34" charset="0"/>
              </a:rPr>
              <a:t>Space</a:t>
            </a:r>
            <a:r>
              <a:rPr lang="fr-FR" sz="2200" dirty="0" smtClean="0">
                <a:solidFill>
                  <a:schemeClr val="accent3">
                    <a:lumMod val="25000"/>
                  </a:schemeClr>
                </a:solidFill>
                <a:latin typeface="Abadi" panose="020B0604020104020204" pitchFamily="34" charset="0"/>
              </a:rPr>
              <a:t> X </a:t>
            </a:r>
            <a:r>
              <a:rPr lang="fr-FR" sz="2200" dirty="0" err="1" smtClean="0">
                <a:solidFill>
                  <a:schemeClr val="accent3">
                    <a:lumMod val="25000"/>
                  </a:schemeClr>
                </a:solidFill>
                <a:latin typeface="Abadi" panose="020B0604020104020204" pitchFamily="34" charset="0"/>
              </a:rPr>
              <a:t>reduced</a:t>
            </a:r>
            <a:r>
              <a:rPr lang="fr-FR" sz="2200" dirty="0" smtClean="0">
                <a:solidFill>
                  <a:schemeClr val="accent3">
                    <a:lumMod val="25000"/>
                  </a:schemeClr>
                </a:solidFill>
                <a:latin typeface="Abadi" panose="020B0604020104020204" pitchFamily="34" charset="0"/>
              </a:rPr>
              <a:t> the </a:t>
            </a:r>
            <a:r>
              <a:rPr lang="fr-FR" sz="2200" dirty="0" err="1" smtClean="0">
                <a:solidFill>
                  <a:schemeClr val="accent3">
                    <a:lumMod val="25000"/>
                  </a:schemeClr>
                </a:solidFill>
                <a:latin typeface="Abadi" panose="020B0604020104020204" pitchFamily="34" charset="0"/>
              </a:rPr>
              <a:t>cost</a:t>
            </a:r>
            <a:r>
              <a:rPr lang="fr-FR" sz="2200" dirty="0" smtClean="0">
                <a:solidFill>
                  <a:schemeClr val="accent3">
                    <a:lumMod val="25000"/>
                  </a:schemeClr>
                </a:solidFill>
                <a:latin typeface="Abadi" panose="020B0604020104020204" pitchFamily="34" charset="0"/>
              </a:rPr>
              <a:t> of rocket by </a:t>
            </a:r>
            <a:r>
              <a:rPr lang="fr-FR" sz="2200" dirty="0" err="1" smtClean="0">
                <a:solidFill>
                  <a:schemeClr val="accent3">
                    <a:lumMod val="25000"/>
                  </a:schemeClr>
                </a:solidFill>
                <a:latin typeface="Abadi" panose="020B0604020104020204" pitchFamily="34" charset="0"/>
              </a:rPr>
              <a:t>almost</a:t>
            </a:r>
            <a:r>
              <a:rPr lang="fr-FR" sz="2200" dirty="0" smtClean="0">
                <a:solidFill>
                  <a:schemeClr val="accent3">
                    <a:lumMod val="25000"/>
                  </a:schemeClr>
                </a:solidFill>
                <a:latin typeface="Abadi" panose="020B0604020104020204" pitchFamily="34" charset="0"/>
              </a:rPr>
              <a:t> 3 times the original </a:t>
            </a:r>
            <a:r>
              <a:rPr lang="fr-FR" sz="2200" dirty="0" err="1" smtClean="0">
                <a:solidFill>
                  <a:schemeClr val="accent3">
                    <a:lumMod val="25000"/>
                  </a:schemeClr>
                </a:solidFill>
                <a:latin typeface="Abadi" panose="020B0604020104020204" pitchFamily="34" charset="0"/>
              </a:rPr>
              <a:t>price</a:t>
            </a:r>
            <a:r>
              <a:rPr lang="fr-FR" sz="2200" dirty="0" smtClean="0">
                <a:solidFill>
                  <a:schemeClr val="accent3">
                    <a:lumMod val="25000"/>
                  </a:schemeClr>
                </a:solidFill>
                <a:latin typeface="Abadi" panose="020B0604020104020204" pitchFamily="34" charset="0"/>
              </a:rPr>
              <a:t> (62 M dollars vs 165 M dollars)</a:t>
            </a:r>
          </a:p>
          <a:p>
            <a:pPr>
              <a:spcBef>
                <a:spcPts val="1400"/>
              </a:spcBef>
            </a:pPr>
            <a:r>
              <a:rPr lang="fr-FR" sz="2200" dirty="0" smtClean="0">
                <a:solidFill>
                  <a:schemeClr val="accent3">
                    <a:lumMod val="25000"/>
                  </a:schemeClr>
                </a:solidFill>
                <a:latin typeface="Abadi" panose="020B0604020104020204" pitchFamily="34" charset="0"/>
              </a:rPr>
              <a:t>The rockets of </a:t>
            </a:r>
            <a:r>
              <a:rPr lang="fr-FR" sz="2200" dirty="0" err="1" smtClean="0">
                <a:solidFill>
                  <a:schemeClr val="accent3">
                    <a:lumMod val="25000"/>
                  </a:schemeClr>
                </a:solidFill>
                <a:latin typeface="Abadi" panose="020B0604020104020204" pitchFamily="34" charset="0"/>
              </a:rPr>
              <a:t>Space</a:t>
            </a:r>
            <a:r>
              <a:rPr lang="fr-FR" sz="2200" dirty="0" smtClean="0">
                <a:solidFill>
                  <a:schemeClr val="accent3">
                    <a:lumMod val="25000"/>
                  </a:schemeClr>
                </a:solidFill>
                <a:latin typeface="Abadi" panose="020B0604020104020204" pitchFamily="34" charset="0"/>
              </a:rPr>
              <a:t> X </a:t>
            </a:r>
            <a:r>
              <a:rPr lang="fr-FR" sz="2200" dirty="0" err="1" smtClean="0">
                <a:solidFill>
                  <a:schemeClr val="accent3">
                    <a:lumMod val="25000"/>
                  </a:schemeClr>
                </a:solidFill>
                <a:latin typeface="Abadi" panose="020B0604020104020204" pitchFamily="34" charset="0"/>
              </a:rPr>
              <a:t>can</a:t>
            </a:r>
            <a:r>
              <a:rPr lang="fr-FR" sz="2200" dirty="0" smtClean="0">
                <a:solidFill>
                  <a:schemeClr val="accent3">
                    <a:lumMod val="25000"/>
                  </a:schemeClr>
                </a:solidFill>
                <a:latin typeface="Abadi" panose="020B0604020104020204" pitchFamily="34" charset="0"/>
              </a:rPr>
              <a:t> land and </a:t>
            </a:r>
            <a:r>
              <a:rPr lang="fr-FR" sz="2200" dirty="0" err="1" smtClean="0">
                <a:solidFill>
                  <a:schemeClr val="accent3">
                    <a:lumMod val="25000"/>
                  </a:schemeClr>
                </a:solidFill>
                <a:latin typeface="Abadi" panose="020B0604020104020204" pitchFamily="34" charset="0"/>
              </a:rPr>
              <a:t>be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reused</a:t>
            </a:r>
            <a:r>
              <a:rPr lang="fr-FR" sz="2200" dirty="0" smtClean="0">
                <a:solidFill>
                  <a:schemeClr val="accent3">
                    <a:lumMod val="25000"/>
                  </a:schemeClr>
                </a:solidFill>
                <a:latin typeface="Abadi" panose="020B0604020104020204" pitchFamily="34" charset="0"/>
              </a:rPr>
              <a:t>.</a:t>
            </a:r>
          </a:p>
          <a:p>
            <a:pPr>
              <a:spcBef>
                <a:spcPts val="1400"/>
              </a:spcBef>
            </a:pPr>
            <a:r>
              <a:rPr lang="fr-FR" sz="2200" dirty="0" smtClean="0">
                <a:solidFill>
                  <a:schemeClr val="accent3">
                    <a:lumMod val="25000"/>
                  </a:schemeClr>
                </a:solidFill>
                <a:latin typeface="Abadi" panose="020B0604020104020204" pitchFamily="34" charset="0"/>
              </a:rPr>
              <a:t>The </a:t>
            </a:r>
            <a:r>
              <a:rPr lang="fr-FR" sz="2200" dirty="0" err="1" smtClean="0">
                <a:solidFill>
                  <a:schemeClr val="accent3">
                    <a:lumMod val="25000"/>
                  </a:schemeClr>
                </a:solidFill>
                <a:latin typeface="Abadi" panose="020B0604020104020204" pitchFamily="34" charset="0"/>
              </a:rPr>
              <a:t>company</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Space</a:t>
            </a:r>
            <a:r>
              <a:rPr lang="fr-FR" sz="2200" dirty="0" smtClean="0">
                <a:solidFill>
                  <a:schemeClr val="accent3">
                    <a:lumMod val="25000"/>
                  </a:schemeClr>
                </a:solidFill>
                <a:latin typeface="Abadi" panose="020B0604020104020204" pitchFamily="34" charset="0"/>
              </a:rPr>
              <a:t> Y </a:t>
            </a:r>
            <a:r>
              <a:rPr lang="fr-FR" sz="2200" dirty="0" err="1" smtClean="0">
                <a:solidFill>
                  <a:schemeClr val="accent3">
                    <a:lumMod val="25000"/>
                  </a:schemeClr>
                </a:solidFill>
                <a:latin typeface="Abadi" panose="020B0604020104020204" pitchFamily="34" charset="0"/>
              </a:rPr>
              <a:t>wants</a:t>
            </a:r>
            <a:r>
              <a:rPr lang="fr-FR" sz="2200" dirty="0" smtClean="0">
                <a:solidFill>
                  <a:schemeClr val="accent3">
                    <a:lumMod val="25000"/>
                  </a:schemeClr>
                </a:solidFill>
                <a:latin typeface="Abadi" panose="020B0604020104020204" pitchFamily="34" charset="0"/>
              </a:rPr>
              <a:t> </a:t>
            </a:r>
            <a:r>
              <a:rPr lang="fr-FR" sz="2200" dirty="0" smtClean="0">
                <a:solidFill>
                  <a:schemeClr val="accent3">
                    <a:lumMod val="25000"/>
                  </a:schemeClr>
                </a:solidFill>
                <a:latin typeface="Abadi" panose="020B0604020104020204" pitchFamily="34" charset="0"/>
              </a:rPr>
              <a:t>to </a:t>
            </a:r>
            <a:r>
              <a:rPr lang="fr-FR" sz="2200" dirty="0" err="1" smtClean="0">
                <a:solidFill>
                  <a:schemeClr val="accent3">
                    <a:lumMod val="25000"/>
                  </a:schemeClr>
                </a:solidFill>
                <a:latin typeface="Abadi" panose="020B0604020104020204" pitchFamily="34" charset="0"/>
              </a:rPr>
              <a:t>compete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Space</a:t>
            </a:r>
            <a:r>
              <a:rPr lang="fr-FR" sz="2200" dirty="0" smtClean="0">
                <a:solidFill>
                  <a:schemeClr val="accent3">
                    <a:lumMod val="25000"/>
                  </a:schemeClr>
                </a:solidFill>
                <a:latin typeface="Abadi" panose="020B0604020104020204" pitchFamily="34" charset="0"/>
              </a:rPr>
              <a:t> X</a:t>
            </a:r>
            <a:endParaRPr lang="en-US" sz="2200" dirty="0" smtClean="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marL="0" indent="0" algn="ctr">
              <a:spcBef>
                <a:spcPts val="1400"/>
              </a:spcBef>
              <a:buNone/>
            </a:pPr>
            <a:r>
              <a:rPr lang="fr-FR" sz="2200" b="1" dirty="0" err="1" smtClean="0">
                <a:solidFill>
                  <a:schemeClr val="accent3">
                    <a:lumMod val="25000"/>
                  </a:schemeClr>
                </a:solidFill>
                <a:latin typeface="Abadi" panose="020B0604020104020204" pitchFamily="34" charset="0"/>
              </a:rPr>
              <a:t>Problem</a:t>
            </a:r>
            <a:r>
              <a:rPr lang="fr-FR" sz="2200" b="1" dirty="0" smtClean="0">
                <a:solidFill>
                  <a:schemeClr val="accent3">
                    <a:lumMod val="25000"/>
                  </a:schemeClr>
                </a:solidFill>
                <a:latin typeface="Abadi" panose="020B0604020104020204" pitchFamily="34" charset="0"/>
              </a:rPr>
              <a:t> :</a:t>
            </a:r>
          </a:p>
          <a:p>
            <a:pPr>
              <a:spcBef>
                <a:spcPts val="1400"/>
              </a:spcBef>
            </a:pP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have to train a machine </a:t>
            </a:r>
            <a:r>
              <a:rPr lang="fr-FR" sz="2200" dirty="0" err="1" smtClean="0">
                <a:solidFill>
                  <a:schemeClr val="accent3">
                    <a:lumMod val="25000"/>
                  </a:schemeClr>
                </a:solidFill>
                <a:latin typeface="Abadi" panose="020B0604020104020204" pitchFamily="34" charset="0"/>
              </a:rPr>
              <a:t>learning</a:t>
            </a:r>
            <a:r>
              <a:rPr lang="fr-FR" sz="2200" dirty="0">
                <a:solidFill>
                  <a:schemeClr val="accent3">
                    <a:lumMod val="25000"/>
                  </a:schemeClr>
                </a:solidFill>
                <a:latin typeface="Abadi" panose="020B0604020104020204" pitchFamily="34" charset="0"/>
              </a:rPr>
              <a:t> model </a:t>
            </a:r>
            <a:r>
              <a:rPr lang="fr-FR" sz="2200" dirty="0" smtClean="0">
                <a:solidFill>
                  <a:schemeClr val="accent3">
                    <a:lumMod val="25000"/>
                  </a:schemeClr>
                </a:solidFill>
                <a:latin typeface="Abadi" panose="020B0604020104020204" pitchFamily="34" charset="0"/>
              </a:rPr>
              <a:t>to </a:t>
            </a:r>
            <a:r>
              <a:rPr lang="fr-FR" sz="2200" dirty="0" err="1" smtClean="0">
                <a:solidFill>
                  <a:schemeClr val="accent3">
                    <a:lumMod val="25000"/>
                  </a:schemeClr>
                </a:solidFill>
                <a:latin typeface="Abadi" panose="020B0604020104020204" pitchFamily="34" charset="0"/>
              </a:rPr>
              <a:t>predict</a:t>
            </a:r>
            <a:r>
              <a:rPr lang="fr-FR" sz="2200" dirty="0" smtClean="0">
                <a:solidFill>
                  <a:schemeClr val="accent3">
                    <a:lumMod val="25000"/>
                  </a:schemeClr>
                </a:solidFill>
                <a:latin typeface="Abadi" panose="020B0604020104020204" pitchFamily="34" charset="0"/>
              </a:rPr>
              <a:t> a </a:t>
            </a:r>
            <a:r>
              <a:rPr lang="fr-FR" sz="2200" dirty="0" err="1" smtClean="0">
                <a:solidFill>
                  <a:schemeClr val="accent3">
                    <a:lumMod val="25000"/>
                  </a:schemeClr>
                </a:solidFill>
                <a:latin typeface="Abadi" panose="020B0604020104020204" pitchFamily="34" charset="0"/>
              </a:rPr>
              <a:t>successful</a:t>
            </a:r>
            <a:r>
              <a:rPr lang="fr-FR" sz="2200" dirty="0" smtClean="0">
                <a:solidFill>
                  <a:schemeClr val="accent3">
                    <a:lumMod val="25000"/>
                  </a:schemeClr>
                </a:solidFill>
                <a:latin typeface="Abadi" panose="020B0604020104020204" pitchFamily="34" charset="0"/>
              </a:rPr>
              <a:t> Stage 1 </a:t>
            </a:r>
            <a:r>
              <a:rPr lang="fr-FR" sz="2200" dirty="0" err="1" smtClean="0">
                <a:solidFill>
                  <a:schemeClr val="accent3">
                    <a:lumMod val="25000"/>
                  </a:schemeClr>
                </a:solidFill>
                <a:latin typeface="Abadi" panose="020B0604020104020204" pitchFamily="34" charset="0"/>
              </a:rPr>
              <a:t>recovery</a:t>
            </a:r>
            <a:r>
              <a:rPr lang="fr-FR" sz="2200" dirty="0" smtClean="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6659217" y="1540565"/>
            <a:ext cx="4626394" cy="4969565"/>
          </a:xfrm>
          <a:prstGeom prst="rect">
            <a:avLst/>
          </a:prstGeom>
        </p:spPr>
        <p:txBody>
          <a:bodyPr>
            <a:normAutofit fontScale="92500" lnSpcReduction="20000"/>
          </a:bodyPr>
          <a:lstStyle/>
          <a:p>
            <a:pPr marL="12700" marR="158750">
              <a:lnSpc>
                <a:spcPct val="112500"/>
              </a:lnSpc>
              <a:spcBef>
                <a:spcPts val="100"/>
              </a:spcBef>
            </a:pPr>
            <a:r>
              <a:rPr lang="en-US" sz="2400" dirty="0">
                <a:solidFill>
                  <a:schemeClr val="accent3">
                    <a:lumMod val="25000"/>
                  </a:schemeClr>
                </a:solidFill>
                <a:latin typeface="Abadi" panose="020B0604020104020204" pitchFamily="34" charset="0"/>
              </a:rPr>
              <a:t>Since all models performed the same for the test set, the confusion matrix is the same across all models.  The models predicted 12 successful landings when the true label was successful landing.</a:t>
            </a:r>
          </a:p>
          <a:p>
            <a:pPr marL="12700">
              <a:lnSpc>
                <a:spcPct val="100000"/>
              </a:lnSpc>
              <a:spcBef>
                <a:spcPts val="405"/>
              </a:spcBef>
            </a:pPr>
            <a:r>
              <a:rPr lang="en-US" sz="2400" dirty="0">
                <a:solidFill>
                  <a:schemeClr val="accent3">
                    <a:lumMod val="25000"/>
                  </a:schemeClr>
                </a:solidFill>
                <a:latin typeface="Abadi" panose="020B0604020104020204" pitchFamily="34" charset="0"/>
              </a:rPr>
              <a:t>The models predicted 3 unsuccessful landings when the true label was unsuccessful landing.</a:t>
            </a:r>
          </a:p>
          <a:p>
            <a:pPr marL="12700" marR="5080">
              <a:lnSpc>
                <a:spcPts val="2330"/>
              </a:lnSpc>
              <a:spcBef>
                <a:spcPts val="135"/>
              </a:spcBef>
            </a:pPr>
            <a:r>
              <a:rPr lang="en-US" sz="2400" dirty="0">
                <a:solidFill>
                  <a:schemeClr val="accent3">
                    <a:lumMod val="25000"/>
                  </a:schemeClr>
                </a:solidFill>
                <a:latin typeface="Abadi" panose="020B0604020104020204" pitchFamily="34" charset="0"/>
              </a:rPr>
              <a:t>The models predicted 3 successful landings when the true label was unsuccessful landings (false positives).  Our models over predict successful landings.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648" y="1540564"/>
            <a:ext cx="5555818" cy="474096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441173"/>
            <a:ext cx="10687961" cy="4986037"/>
          </a:xfrm>
          <a:prstGeom prst="rect">
            <a:avLst/>
          </a:prstGeom>
        </p:spPr>
        <p:txBody>
          <a:bodyPr>
            <a:normAutofit/>
          </a:bodyPr>
          <a:lstStyle/>
          <a:p>
            <a:pPr marL="12065">
              <a:lnSpc>
                <a:spcPct val="100000"/>
              </a:lnSpc>
              <a:spcBef>
                <a:spcPts val="490"/>
              </a:spcBef>
              <a:tabLst>
                <a:tab pos="196215" algn="l"/>
              </a:tabLst>
            </a:pPr>
            <a:r>
              <a:rPr lang="en-US" sz="2200" dirty="0" smtClean="0">
                <a:solidFill>
                  <a:srgbClr val="404040"/>
                </a:solidFill>
                <a:latin typeface="Abadi" panose="020B0604020104020204"/>
                <a:cs typeface="Carlito"/>
              </a:rPr>
              <a:t>We tried </a:t>
            </a:r>
            <a:r>
              <a:rPr lang="en-US" sz="2200" spc="-20" dirty="0" smtClean="0">
                <a:solidFill>
                  <a:srgbClr val="404040"/>
                </a:solidFill>
                <a:latin typeface="Abadi" panose="020B0604020104020204"/>
                <a:cs typeface="Carlito"/>
              </a:rPr>
              <a:t>to </a:t>
            </a:r>
            <a:r>
              <a:rPr lang="en-US" sz="2200" spc="-20" dirty="0">
                <a:solidFill>
                  <a:srgbClr val="404040"/>
                </a:solidFill>
                <a:latin typeface="Abadi" panose="020B0604020104020204"/>
                <a:cs typeface="Carlito"/>
              </a:rPr>
              <a:t>develop </a:t>
            </a:r>
            <a:r>
              <a:rPr lang="en-US" sz="2200" dirty="0">
                <a:solidFill>
                  <a:srgbClr val="404040"/>
                </a:solidFill>
                <a:latin typeface="Abadi" panose="020B0604020104020204"/>
                <a:cs typeface="Carlito"/>
              </a:rPr>
              <a:t>a machine learning model </a:t>
            </a:r>
            <a:r>
              <a:rPr lang="en-US" sz="2200" spc="-25" dirty="0">
                <a:solidFill>
                  <a:srgbClr val="404040"/>
                </a:solidFill>
                <a:latin typeface="Abadi" panose="020B0604020104020204"/>
                <a:cs typeface="Carlito"/>
              </a:rPr>
              <a:t>for </a:t>
            </a:r>
            <a:r>
              <a:rPr lang="en-US" sz="2200" dirty="0">
                <a:solidFill>
                  <a:srgbClr val="404040"/>
                </a:solidFill>
                <a:latin typeface="Abadi" panose="020B0604020104020204"/>
                <a:cs typeface="Carlito"/>
              </a:rPr>
              <a:t>Space Y </a:t>
            </a:r>
            <a:endParaRPr lang="en-US" sz="2200" dirty="0" smtClean="0">
              <a:solidFill>
                <a:srgbClr val="404040"/>
              </a:solidFill>
              <a:latin typeface="Abadi" panose="020B0604020104020204"/>
              <a:cs typeface="Carlito"/>
            </a:endParaRPr>
          </a:p>
          <a:p>
            <a:pPr marL="12065">
              <a:lnSpc>
                <a:spcPct val="100000"/>
              </a:lnSpc>
              <a:spcBef>
                <a:spcPts val="490"/>
              </a:spcBef>
              <a:tabLst>
                <a:tab pos="196215" algn="l"/>
              </a:tabLst>
            </a:pPr>
            <a:r>
              <a:rPr lang="en-US" sz="2200" spc="-5" dirty="0" smtClean="0">
                <a:solidFill>
                  <a:srgbClr val="404040"/>
                </a:solidFill>
                <a:latin typeface="Abadi" panose="020B0604020104020204"/>
                <a:cs typeface="Carlito"/>
              </a:rPr>
              <a:t>We used </a:t>
            </a:r>
            <a:r>
              <a:rPr lang="en-US" sz="2200" spc="-25" dirty="0">
                <a:solidFill>
                  <a:srgbClr val="404040"/>
                </a:solidFill>
                <a:latin typeface="Abadi" panose="020B0604020104020204"/>
                <a:cs typeface="Carlito"/>
              </a:rPr>
              <a:t>data </a:t>
            </a:r>
            <a:r>
              <a:rPr lang="en-US" sz="2200" spc="-20" dirty="0">
                <a:solidFill>
                  <a:srgbClr val="404040"/>
                </a:solidFill>
                <a:latin typeface="Abadi" panose="020B0604020104020204"/>
                <a:cs typeface="Carlito"/>
              </a:rPr>
              <a:t>from </a:t>
            </a:r>
            <a:r>
              <a:rPr lang="en-US" sz="2200" dirty="0">
                <a:solidFill>
                  <a:srgbClr val="404040"/>
                </a:solidFill>
                <a:latin typeface="Abadi" panose="020B0604020104020204"/>
                <a:cs typeface="Carlito"/>
              </a:rPr>
              <a:t>a </a:t>
            </a:r>
            <a:r>
              <a:rPr lang="en-US" sz="2200" spc="-5" dirty="0">
                <a:solidFill>
                  <a:srgbClr val="404040"/>
                </a:solidFill>
                <a:latin typeface="Abadi" panose="020B0604020104020204"/>
                <a:cs typeface="Carlito"/>
              </a:rPr>
              <a:t>public </a:t>
            </a:r>
            <a:r>
              <a:rPr lang="en-US" sz="2200" dirty="0">
                <a:solidFill>
                  <a:srgbClr val="404040"/>
                </a:solidFill>
                <a:latin typeface="Abadi" panose="020B0604020104020204"/>
                <a:cs typeface="Carlito"/>
              </a:rPr>
              <a:t>SpaceX API and </a:t>
            </a:r>
            <a:r>
              <a:rPr lang="en-US" sz="2200" spc="-5" dirty="0">
                <a:solidFill>
                  <a:srgbClr val="404040"/>
                </a:solidFill>
                <a:latin typeface="Abadi" panose="020B0604020104020204"/>
                <a:cs typeface="Carlito"/>
              </a:rPr>
              <a:t>web scraping </a:t>
            </a:r>
            <a:r>
              <a:rPr lang="en-US" sz="2200" dirty="0">
                <a:solidFill>
                  <a:srgbClr val="404040"/>
                </a:solidFill>
                <a:latin typeface="Abadi" panose="020B0604020104020204"/>
                <a:cs typeface="Carlito"/>
              </a:rPr>
              <a:t>SpaceX Wikipedia</a:t>
            </a:r>
            <a:r>
              <a:rPr lang="en-US" sz="2200" spc="-195" dirty="0">
                <a:solidFill>
                  <a:srgbClr val="404040"/>
                </a:solidFill>
                <a:latin typeface="Abadi" panose="020B0604020104020204"/>
                <a:cs typeface="Carlito"/>
              </a:rPr>
              <a:t> </a:t>
            </a:r>
            <a:r>
              <a:rPr lang="en-US" sz="2200" spc="-5" dirty="0">
                <a:solidFill>
                  <a:srgbClr val="404040"/>
                </a:solidFill>
                <a:latin typeface="Abadi" panose="020B0604020104020204"/>
                <a:cs typeface="Carlito"/>
              </a:rPr>
              <a:t>page</a:t>
            </a:r>
            <a:endParaRPr lang="en-US" sz="2200" dirty="0">
              <a:latin typeface="Abadi" panose="020B0604020104020204"/>
              <a:cs typeface="Carlito"/>
            </a:endParaRPr>
          </a:p>
          <a:p>
            <a:pPr marL="12065">
              <a:lnSpc>
                <a:spcPct val="100000"/>
              </a:lnSpc>
              <a:spcBef>
                <a:spcPts val="400"/>
              </a:spcBef>
              <a:tabLst>
                <a:tab pos="196215" algn="l"/>
              </a:tabLst>
            </a:pPr>
            <a:r>
              <a:rPr lang="en-US" sz="2200" spc="-25" dirty="0" smtClean="0">
                <a:solidFill>
                  <a:srgbClr val="404040"/>
                </a:solidFill>
                <a:latin typeface="Abadi" panose="020B0604020104020204"/>
                <a:cs typeface="Carlito"/>
              </a:rPr>
              <a:t>We created </a:t>
            </a:r>
            <a:r>
              <a:rPr lang="en-US" sz="2200" spc="-25" dirty="0">
                <a:solidFill>
                  <a:srgbClr val="404040"/>
                </a:solidFill>
                <a:latin typeface="Abadi" panose="020B0604020104020204"/>
                <a:cs typeface="Carlito"/>
              </a:rPr>
              <a:t>data </a:t>
            </a:r>
            <a:r>
              <a:rPr lang="en-US" sz="2200" spc="-5" dirty="0">
                <a:solidFill>
                  <a:srgbClr val="404040"/>
                </a:solidFill>
                <a:latin typeface="Abadi" panose="020B0604020104020204"/>
                <a:cs typeface="Carlito"/>
              </a:rPr>
              <a:t>labels </a:t>
            </a:r>
            <a:r>
              <a:rPr lang="en-US" sz="2200" dirty="0">
                <a:solidFill>
                  <a:srgbClr val="404040"/>
                </a:solidFill>
                <a:latin typeface="Abadi" panose="020B0604020104020204"/>
                <a:cs typeface="Carlito"/>
              </a:rPr>
              <a:t>and </a:t>
            </a:r>
            <a:r>
              <a:rPr lang="en-US" sz="2200" spc="-25" dirty="0">
                <a:solidFill>
                  <a:srgbClr val="404040"/>
                </a:solidFill>
                <a:latin typeface="Abadi" panose="020B0604020104020204"/>
                <a:cs typeface="Carlito"/>
              </a:rPr>
              <a:t>stored data into </a:t>
            </a:r>
            <a:r>
              <a:rPr lang="en-US" sz="2200" dirty="0">
                <a:solidFill>
                  <a:srgbClr val="404040"/>
                </a:solidFill>
                <a:latin typeface="Abadi" panose="020B0604020104020204"/>
                <a:cs typeface="Carlito"/>
              </a:rPr>
              <a:t>a </a:t>
            </a:r>
            <a:r>
              <a:rPr lang="en-US" sz="2200" spc="-5" dirty="0">
                <a:solidFill>
                  <a:srgbClr val="404040"/>
                </a:solidFill>
                <a:latin typeface="Abadi" panose="020B0604020104020204"/>
                <a:cs typeface="Carlito"/>
              </a:rPr>
              <a:t>DB2 SQL</a:t>
            </a:r>
            <a:r>
              <a:rPr lang="en-US" sz="2200" spc="-15" dirty="0">
                <a:solidFill>
                  <a:srgbClr val="404040"/>
                </a:solidFill>
                <a:latin typeface="Abadi" panose="020B0604020104020204"/>
                <a:cs typeface="Carlito"/>
              </a:rPr>
              <a:t> </a:t>
            </a:r>
            <a:r>
              <a:rPr lang="en-US" sz="2200" spc="-5" dirty="0">
                <a:solidFill>
                  <a:srgbClr val="404040"/>
                </a:solidFill>
                <a:latin typeface="Abadi" panose="020B0604020104020204"/>
                <a:cs typeface="Carlito"/>
              </a:rPr>
              <a:t>database</a:t>
            </a:r>
            <a:endParaRPr lang="en-US" sz="2200" dirty="0">
              <a:latin typeface="Abadi" panose="020B0604020104020204"/>
              <a:cs typeface="Carlito"/>
            </a:endParaRPr>
          </a:p>
          <a:p>
            <a:pPr marL="12065">
              <a:lnSpc>
                <a:spcPct val="100000"/>
              </a:lnSpc>
              <a:spcBef>
                <a:spcPts val="395"/>
              </a:spcBef>
              <a:tabLst>
                <a:tab pos="196215" algn="l"/>
              </a:tabLst>
            </a:pPr>
            <a:r>
              <a:rPr lang="en-US" sz="2200" spc="-25" dirty="0" smtClean="0">
                <a:solidFill>
                  <a:srgbClr val="404040"/>
                </a:solidFill>
                <a:latin typeface="Abadi" panose="020B0604020104020204"/>
                <a:cs typeface="Carlito"/>
              </a:rPr>
              <a:t>We created </a:t>
            </a:r>
            <a:r>
              <a:rPr lang="en-US" sz="2200" dirty="0">
                <a:solidFill>
                  <a:srgbClr val="404040"/>
                </a:solidFill>
                <a:latin typeface="Abadi" panose="020B0604020104020204"/>
                <a:cs typeface="Carlito"/>
              </a:rPr>
              <a:t>a </a:t>
            </a:r>
            <a:r>
              <a:rPr lang="en-US" sz="2200" spc="-5" dirty="0">
                <a:solidFill>
                  <a:srgbClr val="404040"/>
                </a:solidFill>
                <a:latin typeface="Abadi" panose="020B0604020104020204"/>
                <a:cs typeface="Carlito"/>
              </a:rPr>
              <a:t>dashboard </a:t>
            </a:r>
            <a:r>
              <a:rPr lang="en-US" sz="2200" spc="-25" dirty="0">
                <a:solidFill>
                  <a:srgbClr val="404040"/>
                </a:solidFill>
                <a:latin typeface="Abadi" panose="020B0604020104020204"/>
                <a:cs typeface="Carlito"/>
              </a:rPr>
              <a:t>for</a:t>
            </a:r>
            <a:r>
              <a:rPr lang="en-US" sz="2200" spc="-125" dirty="0">
                <a:solidFill>
                  <a:srgbClr val="404040"/>
                </a:solidFill>
                <a:latin typeface="Abadi" panose="020B0604020104020204"/>
                <a:cs typeface="Carlito"/>
              </a:rPr>
              <a:t> </a:t>
            </a:r>
            <a:r>
              <a:rPr lang="en-US" sz="2200" spc="-20" dirty="0">
                <a:solidFill>
                  <a:srgbClr val="404040"/>
                </a:solidFill>
                <a:latin typeface="Abadi" panose="020B0604020104020204"/>
                <a:cs typeface="Carlito"/>
              </a:rPr>
              <a:t>visualization</a:t>
            </a:r>
            <a:endParaRPr lang="en-US" sz="2200" dirty="0">
              <a:latin typeface="Abadi" panose="020B0604020104020204"/>
              <a:cs typeface="Carlito"/>
            </a:endParaRPr>
          </a:p>
          <a:p>
            <a:pPr marL="12065">
              <a:lnSpc>
                <a:spcPct val="100000"/>
              </a:lnSpc>
              <a:spcBef>
                <a:spcPts val="405"/>
              </a:spcBef>
              <a:tabLst>
                <a:tab pos="196215" algn="l"/>
              </a:tabLst>
            </a:pPr>
            <a:r>
              <a:rPr lang="en-US" sz="2200" spc="-50" dirty="0">
                <a:solidFill>
                  <a:srgbClr val="404040"/>
                </a:solidFill>
                <a:latin typeface="Abadi" panose="020B0604020104020204"/>
                <a:cs typeface="Carlito"/>
              </a:rPr>
              <a:t>We </a:t>
            </a:r>
            <a:r>
              <a:rPr lang="en-US" sz="2200" spc="-25" dirty="0">
                <a:solidFill>
                  <a:srgbClr val="404040"/>
                </a:solidFill>
                <a:latin typeface="Abadi" panose="020B0604020104020204"/>
                <a:cs typeface="Carlito"/>
              </a:rPr>
              <a:t>created </a:t>
            </a:r>
            <a:r>
              <a:rPr lang="en-US" sz="2200" dirty="0">
                <a:solidFill>
                  <a:srgbClr val="404040"/>
                </a:solidFill>
                <a:latin typeface="Abadi" panose="020B0604020104020204"/>
                <a:cs typeface="Carlito"/>
              </a:rPr>
              <a:t>a machine learning model </a:t>
            </a:r>
            <a:r>
              <a:rPr lang="en-US" sz="2200" spc="-5" dirty="0">
                <a:solidFill>
                  <a:srgbClr val="404040"/>
                </a:solidFill>
                <a:latin typeface="Abadi" panose="020B0604020104020204"/>
                <a:cs typeface="Carlito"/>
              </a:rPr>
              <a:t>with </a:t>
            </a:r>
            <a:r>
              <a:rPr lang="en-US" sz="2200" dirty="0">
                <a:solidFill>
                  <a:srgbClr val="404040"/>
                </a:solidFill>
                <a:latin typeface="Abadi" panose="020B0604020104020204"/>
                <a:cs typeface="Carlito"/>
              </a:rPr>
              <a:t>an </a:t>
            </a:r>
            <a:r>
              <a:rPr lang="en-US" sz="2200" spc="-5" dirty="0">
                <a:solidFill>
                  <a:srgbClr val="404040"/>
                </a:solidFill>
                <a:latin typeface="Abadi" panose="020B0604020104020204"/>
                <a:cs typeface="Carlito"/>
              </a:rPr>
              <a:t>accuracy of</a:t>
            </a:r>
            <a:r>
              <a:rPr lang="en-US" sz="2200" spc="-105" dirty="0">
                <a:solidFill>
                  <a:srgbClr val="404040"/>
                </a:solidFill>
                <a:latin typeface="Abadi" panose="020B0604020104020204"/>
                <a:cs typeface="Carlito"/>
              </a:rPr>
              <a:t> </a:t>
            </a:r>
            <a:r>
              <a:rPr lang="en-US" sz="2200" dirty="0">
                <a:solidFill>
                  <a:srgbClr val="404040"/>
                </a:solidFill>
                <a:latin typeface="Abadi" panose="020B0604020104020204"/>
                <a:cs typeface="Carlito"/>
              </a:rPr>
              <a:t>83%</a:t>
            </a:r>
            <a:endParaRPr lang="en-US" sz="2200" dirty="0">
              <a:latin typeface="Abadi" panose="020B0604020104020204"/>
              <a:cs typeface="Carlito"/>
            </a:endParaRPr>
          </a:p>
          <a:p>
            <a:pPr marL="12065" marR="276860">
              <a:lnSpc>
                <a:spcPts val="2160"/>
              </a:lnSpc>
              <a:spcBef>
                <a:spcPts val="635"/>
              </a:spcBef>
              <a:tabLst>
                <a:tab pos="196215" algn="l"/>
              </a:tabLst>
            </a:pPr>
            <a:r>
              <a:rPr lang="en-US" sz="2200" spc="-5" dirty="0">
                <a:solidFill>
                  <a:srgbClr val="404040"/>
                </a:solidFill>
                <a:latin typeface="Abadi" panose="020B0604020104020204"/>
                <a:cs typeface="Carlito"/>
              </a:rPr>
              <a:t>We had 3 models that show the same accuracy</a:t>
            </a:r>
            <a:endParaRPr lang="en-US" sz="2200" dirty="0">
              <a:latin typeface="Abadi" panose="020B0604020104020204"/>
              <a:cs typeface="Carlito"/>
            </a:endParaRPr>
          </a:p>
          <a:p>
            <a:pPr marL="12065" marR="5080">
              <a:lnSpc>
                <a:spcPts val="2200"/>
              </a:lnSpc>
              <a:spcBef>
                <a:spcPts val="605"/>
              </a:spcBef>
              <a:tabLst>
                <a:tab pos="196215" algn="l"/>
              </a:tabLst>
            </a:pPr>
            <a:r>
              <a:rPr lang="en-US" sz="2200" spc="-5" dirty="0">
                <a:solidFill>
                  <a:srgbClr val="404040"/>
                </a:solidFill>
                <a:latin typeface="Abadi" panose="020B0604020104020204"/>
                <a:cs typeface="Carlito"/>
              </a:rPr>
              <a:t>We’ll need </a:t>
            </a:r>
            <a:r>
              <a:rPr lang="en-US" sz="2200" spc="-20" dirty="0">
                <a:solidFill>
                  <a:srgbClr val="404040"/>
                </a:solidFill>
                <a:latin typeface="Abadi" panose="020B0604020104020204"/>
                <a:cs typeface="Carlito"/>
              </a:rPr>
              <a:t>more </a:t>
            </a:r>
            <a:r>
              <a:rPr lang="en-US" sz="2200" spc="-25" dirty="0">
                <a:solidFill>
                  <a:srgbClr val="404040"/>
                </a:solidFill>
                <a:latin typeface="Abadi" panose="020B0604020104020204"/>
                <a:cs typeface="Carlito"/>
              </a:rPr>
              <a:t>data </a:t>
            </a:r>
            <a:r>
              <a:rPr lang="en-US" sz="2200" spc="-20" dirty="0">
                <a:solidFill>
                  <a:srgbClr val="404040"/>
                </a:solidFill>
                <a:latin typeface="Abadi" panose="020B0604020104020204"/>
                <a:cs typeface="Carlito"/>
              </a:rPr>
              <a:t>to </a:t>
            </a:r>
            <a:r>
              <a:rPr lang="en-US" sz="2200" spc="-5" dirty="0">
                <a:solidFill>
                  <a:srgbClr val="404040"/>
                </a:solidFill>
                <a:latin typeface="Abadi" panose="020B0604020104020204"/>
                <a:cs typeface="Carlito"/>
              </a:rPr>
              <a:t>determine </a:t>
            </a:r>
            <a:r>
              <a:rPr lang="en-US" sz="2200" dirty="0">
                <a:solidFill>
                  <a:srgbClr val="404040"/>
                </a:solidFill>
                <a:latin typeface="Abadi" panose="020B0604020104020204"/>
                <a:cs typeface="Carlito"/>
              </a:rPr>
              <a:t>the </a:t>
            </a:r>
            <a:r>
              <a:rPr lang="en-US" sz="2200" spc="-10" dirty="0">
                <a:solidFill>
                  <a:srgbClr val="404040"/>
                </a:solidFill>
                <a:latin typeface="Abadi" panose="020B0604020104020204"/>
                <a:cs typeface="Carlito"/>
              </a:rPr>
              <a:t>best </a:t>
            </a:r>
            <a:r>
              <a:rPr lang="en-US" sz="2200" dirty="0">
                <a:solidFill>
                  <a:srgbClr val="404040"/>
                </a:solidFill>
                <a:latin typeface="Abadi" panose="020B0604020104020204"/>
                <a:cs typeface="Carlito"/>
              </a:rPr>
              <a:t>machine learning model  and </a:t>
            </a:r>
            <a:r>
              <a:rPr lang="en-US" sz="2200" spc="-25" dirty="0">
                <a:solidFill>
                  <a:srgbClr val="404040"/>
                </a:solidFill>
                <a:latin typeface="Abadi" panose="020B0604020104020204"/>
                <a:cs typeface="Carlito"/>
              </a:rPr>
              <a:t>improve</a:t>
            </a:r>
            <a:r>
              <a:rPr lang="en-US" sz="2200" spc="-30" dirty="0">
                <a:solidFill>
                  <a:srgbClr val="404040"/>
                </a:solidFill>
                <a:latin typeface="Abadi" panose="020B0604020104020204"/>
                <a:cs typeface="Carlito"/>
              </a:rPr>
              <a:t> </a:t>
            </a:r>
            <a:r>
              <a:rPr lang="en-US" sz="2200" spc="-5" dirty="0">
                <a:solidFill>
                  <a:srgbClr val="404040"/>
                </a:solidFill>
                <a:latin typeface="Abadi" panose="020B0604020104020204"/>
                <a:cs typeface="Carlito"/>
              </a:rPr>
              <a:t>accuracy</a:t>
            </a:r>
            <a:endParaRPr lang="en-US" sz="2200" dirty="0">
              <a:latin typeface="Abadi" panose="020B0604020104020204"/>
              <a:cs typeface="Carlito"/>
            </a:endParaRPr>
          </a:p>
        </p:txBody>
      </p:sp>
      <p:sp>
        <p:nvSpPr>
          <p:cNvPr id="9" name="Title 1">
            <a:extLst>
              <a:ext uri="{FF2B5EF4-FFF2-40B4-BE49-F238E27FC236}">
                <a16:creationId xmlns=""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From public SpaceX API and SpaceX Wikipedia page</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We used </a:t>
            </a:r>
            <a:r>
              <a:rPr lang="en-US" sz="7600" dirty="0" err="1" smtClean="0">
                <a:solidFill>
                  <a:schemeClr val="bg2">
                    <a:lumMod val="50000"/>
                  </a:schemeClr>
                </a:solidFill>
                <a:latin typeface="Abadi"/>
              </a:rPr>
              <a:t>GridSearchCV</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err="1" smtClean="0">
                <a:solidFill>
                  <a:schemeClr val="accent3">
                    <a:lumMod val="25000"/>
                  </a:schemeClr>
                </a:solidFill>
                <a:latin typeface="Abadi" panose="020B0604020104020204" pitchFamily="34" charset="0"/>
              </a:rPr>
              <a:t>Webscrapping</a:t>
            </a:r>
            <a:r>
              <a:rPr lang="en-US" sz="2200" dirty="0" smtClean="0">
                <a:solidFill>
                  <a:schemeClr val="accent3">
                    <a:lumMod val="25000"/>
                  </a:schemeClr>
                </a:solidFill>
                <a:latin typeface="Abadi" panose="020B0604020104020204" pitchFamily="34" charset="0"/>
              </a:rPr>
              <a:t>, Data Wrangling</a:t>
            </a:r>
            <a:r>
              <a:rPr lang="en-US" dirty="0" smtClean="0"/>
              <a:t>, Visualization, Dashboard and Machine learning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7295322" y="4698447"/>
            <a:ext cx="745048" cy="2239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5891718" y="1792289"/>
            <a:ext cx="5479544" cy="4201008"/>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2815205"/>
            <a:ext cx="4640263" cy="1701926"/>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These are the steps we follow</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 </a:t>
            </a:r>
            <a:r>
              <a:rPr lang="en-US" sz="2200" dirty="0" smtClean="0">
                <a:solidFill>
                  <a:schemeClr val="accent3">
                    <a:lumMod val="25000"/>
                  </a:schemeClr>
                </a:solidFill>
                <a:latin typeface="Abadi" panose="020B0604020104020204" pitchFamily="34" charset="0"/>
                <a:hlinkClick r:id="rId4"/>
              </a:rPr>
              <a:t>Data collection API</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54" name="object 6"/>
          <p:cNvSpPr/>
          <p:nvPr/>
        </p:nvSpPr>
        <p:spPr>
          <a:xfrm>
            <a:off x="6144006" y="2112263"/>
            <a:ext cx="237744" cy="1389888"/>
          </a:xfrm>
          <a:prstGeom prst="rect">
            <a:avLst/>
          </a:prstGeom>
          <a:solidFill>
            <a:schemeClr val="tx1"/>
          </a:solidFill>
        </p:spPr>
        <p:txBody>
          <a:bodyPr wrap="square" lIns="0" tIns="0" rIns="0" bIns="0" rtlCol="0"/>
          <a:lstStyle/>
          <a:p>
            <a:endParaRPr sz="1050"/>
          </a:p>
        </p:txBody>
      </p:sp>
      <p:grpSp>
        <p:nvGrpSpPr>
          <p:cNvPr id="55" name="object 7"/>
          <p:cNvGrpSpPr/>
          <p:nvPr/>
        </p:nvGrpSpPr>
        <p:grpSpPr>
          <a:xfrm>
            <a:off x="5891718" y="1800226"/>
            <a:ext cx="1571310" cy="1522930"/>
            <a:chOff x="4782311" y="1478280"/>
            <a:chExt cx="1851660" cy="1607820"/>
          </a:xfrm>
          <a:solidFill>
            <a:schemeClr val="accent5"/>
          </a:solidFill>
        </p:grpSpPr>
        <p:sp>
          <p:nvSpPr>
            <p:cNvPr id="56" name="object 8"/>
            <p:cNvSpPr/>
            <p:nvPr/>
          </p:nvSpPr>
          <p:spPr>
            <a:xfrm>
              <a:off x="5084063" y="1766316"/>
              <a:ext cx="158496" cy="1319784"/>
            </a:xfrm>
            <a:prstGeom prst="rect">
              <a:avLst/>
            </a:prstGeom>
            <a:solidFill>
              <a:schemeClr val="tx1"/>
            </a:solidFill>
          </p:spPr>
          <p:txBody>
            <a:bodyPr wrap="square" lIns="0" tIns="0" rIns="0" bIns="0" rtlCol="0"/>
            <a:lstStyle/>
            <a:p>
              <a:endParaRPr sz="1050"/>
            </a:p>
          </p:txBody>
        </p:sp>
        <p:sp>
          <p:nvSpPr>
            <p:cNvPr id="57" name="object 9"/>
            <p:cNvSpPr/>
            <p:nvPr/>
          </p:nvSpPr>
          <p:spPr>
            <a:xfrm>
              <a:off x="4782311" y="1478280"/>
              <a:ext cx="1851660" cy="1143000"/>
            </a:xfrm>
            <a:prstGeom prst="rect">
              <a:avLst/>
            </a:prstGeom>
            <a:grpFill/>
          </p:spPr>
          <p:txBody>
            <a:bodyPr wrap="square" lIns="0" tIns="0" rIns="0" bIns="0" rtlCol="0"/>
            <a:lstStyle/>
            <a:p>
              <a:endParaRPr sz="1050"/>
            </a:p>
          </p:txBody>
        </p:sp>
        <p:sp>
          <p:nvSpPr>
            <p:cNvPr id="58" name="object 10"/>
            <p:cNvSpPr/>
            <p:nvPr/>
          </p:nvSpPr>
          <p:spPr>
            <a:xfrm>
              <a:off x="4888991" y="1719072"/>
              <a:ext cx="1677923" cy="696467"/>
            </a:xfrm>
            <a:prstGeom prst="rect">
              <a:avLst/>
            </a:prstGeom>
            <a:grpFill/>
          </p:spPr>
          <p:txBody>
            <a:bodyPr wrap="square" lIns="0" tIns="0" rIns="0" bIns="0" rtlCol="0"/>
            <a:lstStyle/>
            <a:p>
              <a:endParaRPr sz="1050"/>
            </a:p>
          </p:txBody>
        </p:sp>
        <p:sp>
          <p:nvSpPr>
            <p:cNvPr id="59" name="object 11"/>
            <p:cNvSpPr/>
            <p:nvPr/>
          </p:nvSpPr>
          <p:spPr>
            <a:xfrm>
              <a:off x="4803647" y="1499616"/>
              <a:ext cx="1772411" cy="1063752"/>
            </a:xfrm>
            <a:prstGeom prst="rect">
              <a:avLst/>
            </a:prstGeom>
            <a:grpFill/>
          </p:spPr>
          <p:txBody>
            <a:bodyPr wrap="square" lIns="0" tIns="0" rIns="0" bIns="0" rtlCol="0"/>
            <a:lstStyle/>
            <a:p>
              <a:endParaRPr sz="1050"/>
            </a:p>
          </p:txBody>
        </p:sp>
      </p:grpSp>
      <p:sp>
        <p:nvSpPr>
          <p:cNvPr id="60" name="object 12"/>
          <p:cNvSpPr txBox="1"/>
          <p:nvPr/>
        </p:nvSpPr>
        <p:spPr>
          <a:xfrm>
            <a:off x="6097143" y="2124201"/>
            <a:ext cx="1327150" cy="462915"/>
          </a:xfrm>
          <a:prstGeom prst="rect">
            <a:avLst/>
          </a:prstGeom>
          <a:solidFill>
            <a:schemeClr val="accent5"/>
          </a:solidFill>
        </p:spPr>
        <p:txBody>
          <a:bodyPr vert="horz" wrap="square" lIns="0" tIns="36195" rIns="0" bIns="0" rtlCol="0">
            <a:spAutoFit/>
          </a:bodyPr>
          <a:lstStyle/>
          <a:p>
            <a:pPr marL="479425" marR="5080" indent="-466725">
              <a:lnSpc>
                <a:spcPts val="1639"/>
              </a:lnSpc>
              <a:spcBef>
                <a:spcPts val="285"/>
              </a:spcBef>
            </a:pPr>
            <a:r>
              <a:rPr sz="1050" spc="-5" dirty="0">
                <a:solidFill>
                  <a:srgbClr val="FFFFFF"/>
                </a:solidFill>
                <a:latin typeface="Carlito"/>
                <a:cs typeface="Carlito"/>
              </a:rPr>
              <a:t>Request </a:t>
            </a:r>
            <a:r>
              <a:rPr sz="1050" spc="-10" dirty="0">
                <a:solidFill>
                  <a:srgbClr val="FFFFFF"/>
                </a:solidFill>
                <a:latin typeface="Carlito"/>
                <a:cs typeface="Carlito"/>
              </a:rPr>
              <a:t>(Space</a:t>
            </a:r>
            <a:r>
              <a:rPr sz="1050" spc="-240" dirty="0">
                <a:solidFill>
                  <a:srgbClr val="FFFFFF"/>
                </a:solidFill>
                <a:latin typeface="Carlito"/>
                <a:cs typeface="Carlito"/>
              </a:rPr>
              <a:t> </a:t>
            </a:r>
            <a:r>
              <a:rPr sz="1050" dirty="0">
                <a:solidFill>
                  <a:srgbClr val="FFFFFF"/>
                </a:solidFill>
                <a:latin typeface="Carlito"/>
                <a:cs typeface="Carlito"/>
              </a:rPr>
              <a:t>X  APIs)</a:t>
            </a:r>
            <a:endParaRPr sz="1050" dirty="0">
              <a:latin typeface="Carlito"/>
              <a:cs typeface="Carlito"/>
            </a:endParaRPr>
          </a:p>
        </p:txBody>
      </p:sp>
      <p:grpSp>
        <p:nvGrpSpPr>
          <p:cNvPr id="61" name="object 13"/>
          <p:cNvGrpSpPr/>
          <p:nvPr/>
        </p:nvGrpSpPr>
        <p:grpSpPr>
          <a:xfrm>
            <a:off x="5902386" y="3042719"/>
            <a:ext cx="1540006" cy="1691033"/>
            <a:chOff x="4782311" y="2807207"/>
            <a:chExt cx="1851660" cy="2029336"/>
          </a:xfrm>
          <a:solidFill>
            <a:schemeClr val="accent5"/>
          </a:solidFill>
        </p:grpSpPr>
        <p:sp>
          <p:nvSpPr>
            <p:cNvPr id="62" name="object 14"/>
            <p:cNvSpPr/>
            <p:nvPr/>
          </p:nvSpPr>
          <p:spPr>
            <a:xfrm>
              <a:off x="5062727" y="3073907"/>
              <a:ext cx="237744" cy="1399032"/>
            </a:xfrm>
            <a:prstGeom prst="rect">
              <a:avLst/>
            </a:prstGeom>
            <a:grpFill/>
          </p:spPr>
          <p:txBody>
            <a:bodyPr wrap="square" lIns="0" tIns="0" rIns="0" bIns="0" rtlCol="0"/>
            <a:lstStyle/>
            <a:p>
              <a:endParaRPr sz="1050"/>
            </a:p>
          </p:txBody>
        </p:sp>
        <p:sp>
          <p:nvSpPr>
            <p:cNvPr id="63" name="object 15"/>
            <p:cNvSpPr/>
            <p:nvPr/>
          </p:nvSpPr>
          <p:spPr>
            <a:xfrm>
              <a:off x="5035322" y="3095243"/>
              <a:ext cx="274275" cy="1741300"/>
            </a:xfrm>
            <a:prstGeom prst="rect">
              <a:avLst/>
            </a:prstGeom>
            <a:solidFill>
              <a:schemeClr val="tx1"/>
            </a:solidFill>
          </p:spPr>
          <p:txBody>
            <a:bodyPr wrap="square" lIns="0" tIns="0" rIns="0" bIns="0" rtlCol="0"/>
            <a:lstStyle/>
            <a:p>
              <a:endParaRPr sz="1050"/>
            </a:p>
          </p:txBody>
        </p:sp>
        <p:sp>
          <p:nvSpPr>
            <p:cNvPr id="64" name="object 16"/>
            <p:cNvSpPr/>
            <p:nvPr/>
          </p:nvSpPr>
          <p:spPr>
            <a:xfrm>
              <a:off x="4782311" y="2807207"/>
              <a:ext cx="1851660" cy="1143000"/>
            </a:xfrm>
            <a:prstGeom prst="rect">
              <a:avLst/>
            </a:prstGeom>
            <a:grpFill/>
          </p:spPr>
          <p:txBody>
            <a:bodyPr wrap="square" lIns="0" tIns="0" rIns="0" bIns="0" rtlCol="0"/>
            <a:lstStyle/>
            <a:p>
              <a:endParaRPr sz="1050"/>
            </a:p>
          </p:txBody>
        </p:sp>
        <p:sp>
          <p:nvSpPr>
            <p:cNvPr id="65" name="object 17"/>
            <p:cNvSpPr/>
            <p:nvPr/>
          </p:nvSpPr>
          <p:spPr>
            <a:xfrm>
              <a:off x="4888991" y="2839211"/>
              <a:ext cx="1677923" cy="1115568"/>
            </a:xfrm>
            <a:prstGeom prst="rect">
              <a:avLst/>
            </a:prstGeom>
            <a:grpFill/>
          </p:spPr>
          <p:txBody>
            <a:bodyPr wrap="square" lIns="0" tIns="0" rIns="0" bIns="0" rtlCol="0"/>
            <a:lstStyle/>
            <a:p>
              <a:endParaRPr sz="1050"/>
            </a:p>
          </p:txBody>
        </p:sp>
        <p:sp>
          <p:nvSpPr>
            <p:cNvPr id="66" name="object 18"/>
            <p:cNvSpPr/>
            <p:nvPr/>
          </p:nvSpPr>
          <p:spPr>
            <a:xfrm>
              <a:off x="4803647" y="2828543"/>
              <a:ext cx="1772411" cy="1063752"/>
            </a:xfrm>
            <a:prstGeom prst="rect">
              <a:avLst/>
            </a:prstGeom>
            <a:grpFill/>
          </p:spPr>
          <p:txBody>
            <a:bodyPr wrap="square" lIns="0" tIns="0" rIns="0" bIns="0" rtlCol="0"/>
            <a:lstStyle/>
            <a:p>
              <a:endParaRPr sz="1050"/>
            </a:p>
          </p:txBody>
        </p:sp>
      </p:grpSp>
      <p:sp>
        <p:nvSpPr>
          <p:cNvPr id="67" name="object 19"/>
          <p:cNvSpPr txBox="1"/>
          <p:nvPr/>
        </p:nvSpPr>
        <p:spPr>
          <a:xfrm>
            <a:off x="5910262" y="3225050"/>
            <a:ext cx="1300479" cy="646255"/>
          </a:xfrm>
          <a:prstGeom prst="rect">
            <a:avLst/>
          </a:prstGeom>
          <a:solidFill>
            <a:schemeClr val="accent5"/>
          </a:solidFill>
        </p:spPr>
        <p:txBody>
          <a:bodyPr vert="horz" wrap="square" lIns="0" tIns="31750" rIns="0" bIns="0" rtlCol="0">
            <a:spAutoFit/>
          </a:bodyPr>
          <a:lstStyle/>
          <a:p>
            <a:pPr marL="12700" marR="5080" indent="4445" algn="ctr">
              <a:lnSpc>
                <a:spcPct val="91600"/>
              </a:lnSpc>
              <a:spcBef>
                <a:spcPts val="250"/>
              </a:spcBef>
            </a:pPr>
            <a:r>
              <a:rPr sz="1050" dirty="0">
                <a:solidFill>
                  <a:srgbClr val="FFFFFF"/>
                </a:solidFill>
                <a:latin typeface="Carlito"/>
                <a:cs typeface="Carlito"/>
              </a:rPr>
              <a:t>.JSON </a:t>
            </a:r>
            <a:r>
              <a:rPr sz="1050" spc="-5" dirty="0">
                <a:solidFill>
                  <a:srgbClr val="FFFFFF"/>
                </a:solidFill>
                <a:latin typeface="Carlito"/>
                <a:cs typeface="Carlito"/>
              </a:rPr>
              <a:t>file </a:t>
            </a:r>
            <a:r>
              <a:rPr sz="1050" dirty="0">
                <a:solidFill>
                  <a:srgbClr val="FFFFFF"/>
                </a:solidFill>
                <a:latin typeface="Carlito"/>
                <a:cs typeface="Carlito"/>
              </a:rPr>
              <a:t>+  </a:t>
            </a:r>
            <a:r>
              <a:rPr sz="1050" spc="-10" dirty="0">
                <a:solidFill>
                  <a:srgbClr val="FFFFFF"/>
                </a:solidFill>
                <a:latin typeface="Carlito"/>
                <a:cs typeface="Carlito"/>
              </a:rPr>
              <a:t>Lists(Launch</a:t>
            </a:r>
            <a:r>
              <a:rPr sz="1050" spc="-125" dirty="0">
                <a:solidFill>
                  <a:srgbClr val="FFFFFF"/>
                </a:solidFill>
                <a:latin typeface="Carlito"/>
                <a:cs typeface="Carlito"/>
              </a:rPr>
              <a:t> </a:t>
            </a:r>
            <a:r>
              <a:rPr sz="1050" spc="-10" dirty="0">
                <a:solidFill>
                  <a:srgbClr val="FFFFFF"/>
                </a:solidFill>
                <a:latin typeface="Carlito"/>
                <a:cs typeface="Carlito"/>
              </a:rPr>
              <a:t>Site,  </a:t>
            </a:r>
            <a:r>
              <a:rPr sz="1050" spc="-5" dirty="0">
                <a:solidFill>
                  <a:srgbClr val="FFFFFF"/>
                </a:solidFill>
                <a:latin typeface="Carlito"/>
                <a:cs typeface="Carlito"/>
              </a:rPr>
              <a:t>Booster </a:t>
            </a:r>
            <a:r>
              <a:rPr sz="1050" spc="-25" dirty="0">
                <a:solidFill>
                  <a:srgbClr val="FFFFFF"/>
                </a:solidFill>
                <a:latin typeface="Carlito"/>
                <a:cs typeface="Carlito"/>
              </a:rPr>
              <a:t>Version,  </a:t>
            </a:r>
            <a:r>
              <a:rPr sz="1050" spc="-20" dirty="0">
                <a:solidFill>
                  <a:srgbClr val="FFFFFF"/>
                </a:solidFill>
                <a:latin typeface="Carlito"/>
                <a:cs typeface="Carlito"/>
              </a:rPr>
              <a:t>Payload</a:t>
            </a:r>
            <a:r>
              <a:rPr sz="1050" spc="-75" dirty="0">
                <a:solidFill>
                  <a:srgbClr val="FFFFFF"/>
                </a:solidFill>
                <a:latin typeface="Carlito"/>
                <a:cs typeface="Carlito"/>
              </a:rPr>
              <a:t> </a:t>
            </a:r>
            <a:r>
              <a:rPr sz="1050" spc="-15" dirty="0">
                <a:solidFill>
                  <a:srgbClr val="FFFFFF"/>
                </a:solidFill>
                <a:latin typeface="Carlito"/>
                <a:cs typeface="Carlito"/>
              </a:rPr>
              <a:t>Data)</a:t>
            </a:r>
            <a:endParaRPr sz="1050" dirty="0">
              <a:latin typeface="Carlito"/>
              <a:cs typeface="Carlito"/>
            </a:endParaRPr>
          </a:p>
        </p:txBody>
      </p:sp>
      <p:grpSp>
        <p:nvGrpSpPr>
          <p:cNvPr id="68" name="object 20"/>
          <p:cNvGrpSpPr/>
          <p:nvPr/>
        </p:nvGrpSpPr>
        <p:grpSpPr>
          <a:xfrm>
            <a:off x="5902386" y="4517131"/>
            <a:ext cx="1560641" cy="1120145"/>
            <a:chOff x="4803645" y="4158995"/>
            <a:chExt cx="2805967" cy="1120394"/>
          </a:xfrm>
          <a:solidFill>
            <a:schemeClr val="accent5"/>
          </a:solidFill>
        </p:grpSpPr>
        <p:sp>
          <p:nvSpPr>
            <p:cNvPr id="69" name="object 21"/>
            <p:cNvSpPr/>
            <p:nvPr/>
          </p:nvSpPr>
          <p:spPr>
            <a:xfrm>
              <a:off x="5146547" y="4319015"/>
              <a:ext cx="2426207" cy="239268"/>
            </a:xfrm>
            <a:prstGeom prst="rect">
              <a:avLst/>
            </a:prstGeom>
            <a:grpFill/>
          </p:spPr>
          <p:txBody>
            <a:bodyPr wrap="square" lIns="0" tIns="0" rIns="0" bIns="0" rtlCol="0"/>
            <a:lstStyle/>
            <a:p>
              <a:endParaRPr sz="1050"/>
            </a:p>
          </p:txBody>
        </p:sp>
        <p:sp>
          <p:nvSpPr>
            <p:cNvPr id="70" name="object 22"/>
            <p:cNvSpPr/>
            <p:nvPr/>
          </p:nvSpPr>
          <p:spPr>
            <a:xfrm>
              <a:off x="5167883" y="4340351"/>
              <a:ext cx="2346960" cy="160019"/>
            </a:xfrm>
            <a:prstGeom prst="rect">
              <a:avLst/>
            </a:prstGeom>
            <a:grpFill/>
          </p:spPr>
          <p:txBody>
            <a:bodyPr wrap="square" lIns="0" tIns="0" rIns="0" bIns="0" rtlCol="0"/>
            <a:lstStyle/>
            <a:p>
              <a:endParaRPr sz="1050"/>
            </a:p>
          </p:txBody>
        </p:sp>
        <p:sp>
          <p:nvSpPr>
            <p:cNvPr id="71" name="object 23"/>
            <p:cNvSpPr/>
            <p:nvPr/>
          </p:nvSpPr>
          <p:spPr>
            <a:xfrm>
              <a:off x="5065512" y="4162805"/>
              <a:ext cx="1568457" cy="1116329"/>
            </a:xfrm>
            <a:prstGeom prst="rect">
              <a:avLst/>
            </a:prstGeom>
            <a:grpFill/>
          </p:spPr>
          <p:txBody>
            <a:bodyPr wrap="square" lIns="0" tIns="0" rIns="0" bIns="0" rtlCol="0"/>
            <a:lstStyle/>
            <a:p>
              <a:endParaRPr sz="1050"/>
            </a:p>
          </p:txBody>
        </p:sp>
        <p:sp>
          <p:nvSpPr>
            <p:cNvPr id="72" name="object 24"/>
            <p:cNvSpPr/>
            <p:nvPr/>
          </p:nvSpPr>
          <p:spPr>
            <a:xfrm>
              <a:off x="4850891" y="4273295"/>
              <a:ext cx="1755648" cy="905256"/>
            </a:xfrm>
            <a:prstGeom prst="rect">
              <a:avLst/>
            </a:prstGeom>
            <a:grpFill/>
          </p:spPr>
          <p:txBody>
            <a:bodyPr wrap="square" lIns="0" tIns="0" rIns="0" bIns="0" rtlCol="0"/>
            <a:lstStyle/>
            <a:p>
              <a:endParaRPr sz="1050"/>
            </a:p>
          </p:txBody>
        </p:sp>
        <p:sp>
          <p:nvSpPr>
            <p:cNvPr id="73" name="object 25"/>
            <p:cNvSpPr/>
            <p:nvPr/>
          </p:nvSpPr>
          <p:spPr>
            <a:xfrm>
              <a:off x="4803645" y="4158995"/>
              <a:ext cx="2805967" cy="1120394"/>
            </a:xfrm>
            <a:prstGeom prst="rect">
              <a:avLst/>
            </a:prstGeom>
            <a:grpFill/>
          </p:spPr>
          <p:txBody>
            <a:bodyPr wrap="square" lIns="0" tIns="0" rIns="0" bIns="0" rtlCol="0"/>
            <a:lstStyle/>
            <a:p>
              <a:endParaRPr sz="1050"/>
            </a:p>
          </p:txBody>
        </p:sp>
      </p:grpSp>
      <p:sp>
        <p:nvSpPr>
          <p:cNvPr id="74" name="object 26"/>
          <p:cNvSpPr txBox="1"/>
          <p:nvPr/>
        </p:nvSpPr>
        <p:spPr>
          <a:xfrm>
            <a:off x="5928663" y="4798147"/>
            <a:ext cx="1463753" cy="472181"/>
          </a:xfrm>
          <a:prstGeom prst="rect">
            <a:avLst/>
          </a:prstGeom>
          <a:solidFill>
            <a:schemeClr val="accent5"/>
          </a:solidFill>
        </p:spPr>
        <p:txBody>
          <a:bodyPr vert="horz" wrap="square" lIns="0" tIns="35560" rIns="0" bIns="0" rtlCol="0">
            <a:spAutoFit/>
          </a:bodyPr>
          <a:lstStyle/>
          <a:p>
            <a:pPr marL="12700" marR="5080" algn="ctr">
              <a:lnSpc>
                <a:spcPct val="89800"/>
              </a:lnSpc>
              <a:spcBef>
                <a:spcPts val="280"/>
              </a:spcBef>
            </a:pPr>
            <a:r>
              <a:rPr sz="1050" spc="-10" dirty="0">
                <a:solidFill>
                  <a:srgbClr val="FFFFFF"/>
                </a:solidFill>
                <a:latin typeface="Carlito"/>
                <a:cs typeface="Carlito"/>
              </a:rPr>
              <a:t>Json_normalize</a:t>
            </a:r>
            <a:r>
              <a:rPr sz="1050" spc="-170" dirty="0">
                <a:solidFill>
                  <a:srgbClr val="FFFFFF"/>
                </a:solidFill>
                <a:latin typeface="Carlito"/>
                <a:cs typeface="Carlito"/>
              </a:rPr>
              <a:t> </a:t>
            </a:r>
            <a:r>
              <a:rPr sz="1050" spc="-25" dirty="0">
                <a:solidFill>
                  <a:srgbClr val="FFFFFF"/>
                </a:solidFill>
                <a:latin typeface="Carlito"/>
                <a:cs typeface="Carlito"/>
              </a:rPr>
              <a:t>to  </a:t>
            </a:r>
            <a:r>
              <a:rPr sz="1050" spc="-20" dirty="0">
                <a:solidFill>
                  <a:srgbClr val="FFFFFF"/>
                </a:solidFill>
                <a:latin typeface="Carlito"/>
                <a:cs typeface="Carlito"/>
              </a:rPr>
              <a:t>DataFrame data  from</a:t>
            </a:r>
            <a:r>
              <a:rPr sz="1050" spc="-45" dirty="0">
                <a:solidFill>
                  <a:srgbClr val="FFFFFF"/>
                </a:solidFill>
                <a:latin typeface="Carlito"/>
                <a:cs typeface="Carlito"/>
              </a:rPr>
              <a:t> </a:t>
            </a:r>
            <a:r>
              <a:rPr sz="1050" dirty="0">
                <a:solidFill>
                  <a:srgbClr val="FFFFFF"/>
                </a:solidFill>
                <a:latin typeface="Carlito"/>
                <a:cs typeface="Carlito"/>
              </a:rPr>
              <a:t>JSON</a:t>
            </a:r>
            <a:endParaRPr sz="1050" dirty="0">
              <a:latin typeface="Carlito"/>
              <a:cs typeface="Carlito"/>
            </a:endParaRPr>
          </a:p>
        </p:txBody>
      </p:sp>
      <p:grpSp>
        <p:nvGrpSpPr>
          <p:cNvPr id="75" name="object 27"/>
          <p:cNvGrpSpPr/>
          <p:nvPr/>
        </p:nvGrpSpPr>
        <p:grpSpPr>
          <a:xfrm>
            <a:off x="7872918" y="3482720"/>
            <a:ext cx="1859280" cy="2205355"/>
            <a:chOff x="7139940" y="3073907"/>
            <a:chExt cx="1859280" cy="2205355"/>
          </a:xfrm>
          <a:solidFill>
            <a:schemeClr val="accent5"/>
          </a:solidFill>
        </p:grpSpPr>
        <p:sp>
          <p:nvSpPr>
            <p:cNvPr id="76" name="object 28"/>
            <p:cNvSpPr/>
            <p:nvPr/>
          </p:nvSpPr>
          <p:spPr>
            <a:xfrm>
              <a:off x="7418832" y="3073907"/>
              <a:ext cx="239268" cy="1399032"/>
            </a:xfrm>
            <a:prstGeom prst="rect">
              <a:avLst/>
            </a:prstGeom>
            <a:solidFill>
              <a:schemeClr val="tx1"/>
            </a:solidFill>
          </p:spPr>
          <p:txBody>
            <a:bodyPr wrap="square" lIns="0" tIns="0" rIns="0" bIns="0" rtlCol="0"/>
            <a:lstStyle/>
            <a:p>
              <a:endParaRPr sz="1050"/>
            </a:p>
          </p:txBody>
        </p:sp>
        <p:sp>
          <p:nvSpPr>
            <p:cNvPr id="77" name="object 29"/>
            <p:cNvSpPr/>
            <p:nvPr/>
          </p:nvSpPr>
          <p:spPr>
            <a:xfrm>
              <a:off x="7440168" y="3095243"/>
              <a:ext cx="160020" cy="1319784"/>
            </a:xfrm>
            <a:prstGeom prst="rect">
              <a:avLst/>
            </a:prstGeom>
            <a:solidFill>
              <a:schemeClr val="tx1"/>
            </a:solidFill>
          </p:spPr>
          <p:txBody>
            <a:bodyPr wrap="square" lIns="0" tIns="0" rIns="0" bIns="0" rtlCol="0"/>
            <a:lstStyle/>
            <a:p>
              <a:endParaRPr sz="1050"/>
            </a:p>
          </p:txBody>
        </p:sp>
        <p:sp>
          <p:nvSpPr>
            <p:cNvPr id="78" name="object 30"/>
            <p:cNvSpPr/>
            <p:nvPr/>
          </p:nvSpPr>
          <p:spPr>
            <a:xfrm>
              <a:off x="7139940" y="4137659"/>
              <a:ext cx="1851659" cy="1141476"/>
            </a:xfrm>
            <a:prstGeom prst="rect">
              <a:avLst/>
            </a:prstGeom>
            <a:grpFill/>
          </p:spPr>
          <p:txBody>
            <a:bodyPr wrap="square" lIns="0" tIns="0" rIns="0" bIns="0" rtlCol="0"/>
            <a:lstStyle/>
            <a:p>
              <a:endParaRPr sz="1050"/>
            </a:p>
          </p:txBody>
        </p:sp>
        <p:sp>
          <p:nvSpPr>
            <p:cNvPr id="79" name="object 31"/>
            <p:cNvSpPr/>
            <p:nvPr/>
          </p:nvSpPr>
          <p:spPr>
            <a:xfrm>
              <a:off x="7173468" y="4378451"/>
              <a:ext cx="1825752" cy="694944"/>
            </a:xfrm>
            <a:prstGeom prst="rect">
              <a:avLst/>
            </a:prstGeom>
            <a:grpFill/>
          </p:spPr>
          <p:txBody>
            <a:bodyPr wrap="square" lIns="0" tIns="0" rIns="0" bIns="0" rtlCol="0"/>
            <a:lstStyle/>
            <a:p>
              <a:endParaRPr sz="1050"/>
            </a:p>
          </p:txBody>
        </p:sp>
        <p:sp>
          <p:nvSpPr>
            <p:cNvPr id="80" name="object 32"/>
            <p:cNvSpPr/>
            <p:nvPr/>
          </p:nvSpPr>
          <p:spPr>
            <a:xfrm>
              <a:off x="7161276" y="4158995"/>
              <a:ext cx="1772412" cy="1062227"/>
            </a:xfrm>
            <a:prstGeom prst="rect">
              <a:avLst/>
            </a:prstGeom>
            <a:grpFill/>
          </p:spPr>
          <p:txBody>
            <a:bodyPr wrap="square" lIns="0" tIns="0" rIns="0" bIns="0" rtlCol="0"/>
            <a:lstStyle/>
            <a:p>
              <a:endParaRPr sz="1050"/>
            </a:p>
          </p:txBody>
        </p:sp>
      </p:grpSp>
      <p:sp>
        <p:nvSpPr>
          <p:cNvPr id="81" name="object 33"/>
          <p:cNvSpPr txBox="1"/>
          <p:nvPr/>
        </p:nvSpPr>
        <p:spPr>
          <a:xfrm>
            <a:off x="7965289" y="4922429"/>
            <a:ext cx="1483995" cy="241733"/>
          </a:xfrm>
          <a:prstGeom prst="rect">
            <a:avLst/>
          </a:prstGeom>
          <a:solidFill>
            <a:schemeClr val="accent5"/>
          </a:solidFill>
        </p:spPr>
        <p:txBody>
          <a:bodyPr vert="horz" wrap="square" lIns="0" tIns="36195" rIns="0" bIns="0" rtlCol="0">
            <a:spAutoFit/>
          </a:bodyPr>
          <a:lstStyle/>
          <a:p>
            <a:pPr marL="575945" marR="5080" indent="-563880">
              <a:lnSpc>
                <a:spcPts val="1639"/>
              </a:lnSpc>
              <a:spcBef>
                <a:spcPts val="285"/>
              </a:spcBef>
            </a:pPr>
            <a:r>
              <a:rPr sz="1050" dirty="0">
                <a:solidFill>
                  <a:srgbClr val="FFFFFF"/>
                </a:solidFill>
                <a:latin typeface="Carlito"/>
                <a:cs typeface="Carlito"/>
              </a:rPr>
              <a:t>Dictionary</a:t>
            </a:r>
            <a:r>
              <a:rPr sz="1050" spc="-95" dirty="0">
                <a:solidFill>
                  <a:srgbClr val="FFFFFF"/>
                </a:solidFill>
                <a:latin typeface="Carlito"/>
                <a:cs typeface="Carlito"/>
              </a:rPr>
              <a:t> </a:t>
            </a:r>
            <a:r>
              <a:rPr sz="1050" spc="-25" dirty="0">
                <a:solidFill>
                  <a:srgbClr val="FFFFFF"/>
                </a:solidFill>
                <a:latin typeface="Carlito"/>
                <a:cs typeface="Carlito"/>
              </a:rPr>
              <a:t>relevant  </a:t>
            </a:r>
            <a:r>
              <a:rPr sz="1050" spc="-20" dirty="0">
                <a:solidFill>
                  <a:srgbClr val="FFFFFF"/>
                </a:solidFill>
                <a:latin typeface="Carlito"/>
                <a:cs typeface="Carlito"/>
              </a:rPr>
              <a:t>data</a:t>
            </a:r>
            <a:endParaRPr sz="1050" dirty="0">
              <a:latin typeface="Carlito"/>
              <a:cs typeface="Carlito"/>
            </a:endParaRPr>
          </a:p>
        </p:txBody>
      </p:sp>
      <p:grpSp>
        <p:nvGrpSpPr>
          <p:cNvPr id="82" name="object 34"/>
          <p:cNvGrpSpPr/>
          <p:nvPr/>
        </p:nvGrpSpPr>
        <p:grpSpPr>
          <a:xfrm>
            <a:off x="7880539" y="2103119"/>
            <a:ext cx="1851659" cy="2205228"/>
            <a:chOff x="7139940" y="1744979"/>
            <a:chExt cx="1851659" cy="2205228"/>
          </a:xfrm>
          <a:solidFill>
            <a:schemeClr val="accent5"/>
          </a:solidFill>
        </p:grpSpPr>
        <p:sp>
          <p:nvSpPr>
            <p:cNvPr id="83" name="object 35"/>
            <p:cNvSpPr/>
            <p:nvPr/>
          </p:nvSpPr>
          <p:spPr>
            <a:xfrm>
              <a:off x="7418832" y="1744979"/>
              <a:ext cx="239268" cy="1399032"/>
            </a:xfrm>
            <a:prstGeom prst="rect">
              <a:avLst/>
            </a:prstGeom>
            <a:grpFill/>
          </p:spPr>
          <p:txBody>
            <a:bodyPr wrap="square" lIns="0" tIns="0" rIns="0" bIns="0" rtlCol="0"/>
            <a:lstStyle/>
            <a:p>
              <a:endParaRPr sz="1050"/>
            </a:p>
          </p:txBody>
        </p:sp>
        <p:sp>
          <p:nvSpPr>
            <p:cNvPr id="84" name="object 36"/>
            <p:cNvSpPr/>
            <p:nvPr/>
          </p:nvSpPr>
          <p:spPr>
            <a:xfrm>
              <a:off x="7411211" y="1766315"/>
              <a:ext cx="265433" cy="1319784"/>
            </a:xfrm>
            <a:prstGeom prst="rect">
              <a:avLst/>
            </a:prstGeom>
            <a:solidFill>
              <a:schemeClr val="tx1"/>
            </a:solidFill>
          </p:spPr>
          <p:txBody>
            <a:bodyPr wrap="square" lIns="0" tIns="0" rIns="0" bIns="0" rtlCol="0"/>
            <a:lstStyle/>
            <a:p>
              <a:endParaRPr sz="1050"/>
            </a:p>
          </p:txBody>
        </p:sp>
        <p:sp>
          <p:nvSpPr>
            <p:cNvPr id="85" name="object 37"/>
            <p:cNvSpPr/>
            <p:nvPr/>
          </p:nvSpPr>
          <p:spPr>
            <a:xfrm>
              <a:off x="7139940" y="2807207"/>
              <a:ext cx="1851659" cy="1143000"/>
            </a:xfrm>
            <a:prstGeom prst="rect">
              <a:avLst/>
            </a:prstGeom>
            <a:grpFill/>
          </p:spPr>
          <p:txBody>
            <a:bodyPr wrap="square" lIns="0" tIns="0" rIns="0" bIns="0" rtlCol="0"/>
            <a:lstStyle/>
            <a:p>
              <a:endParaRPr sz="1050"/>
            </a:p>
          </p:txBody>
        </p:sp>
        <p:sp>
          <p:nvSpPr>
            <p:cNvPr id="86" name="object 38"/>
            <p:cNvSpPr/>
            <p:nvPr/>
          </p:nvSpPr>
          <p:spPr>
            <a:xfrm>
              <a:off x="7164324" y="3047999"/>
              <a:ext cx="1647887" cy="696468"/>
            </a:xfrm>
            <a:prstGeom prst="rect">
              <a:avLst/>
            </a:prstGeom>
            <a:grpFill/>
          </p:spPr>
          <p:txBody>
            <a:bodyPr wrap="square" lIns="0" tIns="0" rIns="0" bIns="0" rtlCol="0"/>
            <a:lstStyle/>
            <a:p>
              <a:endParaRPr sz="1050"/>
            </a:p>
          </p:txBody>
        </p:sp>
        <p:sp>
          <p:nvSpPr>
            <p:cNvPr id="87" name="object 39"/>
            <p:cNvSpPr/>
            <p:nvPr/>
          </p:nvSpPr>
          <p:spPr>
            <a:xfrm>
              <a:off x="7161276" y="2906817"/>
              <a:ext cx="1772412" cy="985477"/>
            </a:xfrm>
            <a:prstGeom prst="rect">
              <a:avLst/>
            </a:prstGeom>
            <a:grpFill/>
          </p:spPr>
          <p:txBody>
            <a:bodyPr wrap="square" lIns="0" tIns="0" rIns="0" bIns="0" rtlCol="0"/>
            <a:lstStyle/>
            <a:p>
              <a:endParaRPr sz="1050"/>
            </a:p>
          </p:txBody>
        </p:sp>
      </p:grpSp>
      <p:sp>
        <p:nvSpPr>
          <p:cNvPr id="88" name="object 40"/>
          <p:cNvSpPr txBox="1"/>
          <p:nvPr/>
        </p:nvSpPr>
        <p:spPr>
          <a:xfrm>
            <a:off x="8059925" y="3364516"/>
            <a:ext cx="1492885" cy="462915"/>
          </a:xfrm>
          <a:prstGeom prst="rect">
            <a:avLst/>
          </a:prstGeom>
          <a:solidFill>
            <a:schemeClr val="accent5"/>
          </a:solidFill>
        </p:spPr>
        <p:txBody>
          <a:bodyPr vert="horz" wrap="square" lIns="0" tIns="36195" rIns="0" bIns="0" rtlCol="0">
            <a:spAutoFit/>
          </a:bodyPr>
          <a:lstStyle/>
          <a:p>
            <a:pPr marL="332740" marR="5080" indent="-320040">
              <a:lnSpc>
                <a:spcPts val="1639"/>
              </a:lnSpc>
              <a:spcBef>
                <a:spcPts val="285"/>
              </a:spcBef>
            </a:pPr>
            <a:r>
              <a:rPr sz="1050" spc="-5" dirty="0">
                <a:solidFill>
                  <a:srgbClr val="FFFFFF"/>
                </a:solidFill>
                <a:latin typeface="Carlito"/>
                <a:cs typeface="Carlito"/>
              </a:rPr>
              <a:t>Cast </a:t>
            </a:r>
            <a:r>
              <a:rPr sz="1050" dirty="0">
                <a:solidFill>
                  <a:srgbClr val="FFFFFF"/>
                </a:solidFill>
                <a:latin typeface="Carlito"/>
                <a:cs typeface="Carlito"/>
              </a:rPr>
              <a:t>dictionary</a:t>
            </a:r>
            <a:r>
              <a:rPr sz="1050" spc="-250" dirty="0">
                <a:solidFill>
                  <a:srgbClr val="FFFFFF"/>
                </a:solidFill>
                <a:latin typeface="Carlito"/>
                <a:cs typeface="Carlito"/>
              </a:rPr>
              <a:t> </a:t>
            </a:r>
            <a:r>
              <a:rPr sz="1050" spc="-15" dirty="0">
                <a:solidFill>
                  <a:srgbClr val="FFFFFF"/>
                </a:solidFill>
                <a:latin typeface="Carlito"/>
                <a:cs typeface="Carlito"/>
              </a:rPr>
              <a:t>to </a:t>
            </a:r>
            <a:r>
              <a:rPr sz="1050" dirty="0">
                <a:solidFill>
                  <a:srgbClr val="FFFFFF"/>
                </a:solidFill>
                <a:latin typeface="Carlito"/>
                <a:cs typeface="Carlito"/>
              </a:rPr>
              <a:t>a  </a:t>
            </a:r>
            <a:r>
              <a:rPr sz="1050" spc="-20" dirty="0">
                <a:solidFill>
                  <a:srgbClr val="FFFFFF"/>
                </a:solidFill>
                <a:latin typeface="Carlito"/>
                <a:cs typeface="Carlito"/>
              </a:rPr>
              <a:t>DataFrame</a:t>
            </a:r>
            <a:endParaRPr sz="1050" dirty="0">
              <a:latin typeface="Carlito"/>
              <a:cs typeface="Carlito"/>
            </a:endParaRPr>
          </a:p>
        </p:txBody>
      </p:sp>
      <p:grpSp>
        <p:nvGrpSpPr>
          <p:cNvPr id="89" name="object 41"/>
          <p:cNvGrpSpPr/>
          <p:nvPr/>
        </p:nvGrpSpPr>
        <p:grpSpPr>
          <a:xfrm>
            <a:off x="7862907" y="1800225"/>
            <a:ext cx="2815633" cy="1081658"/>
            <a:chOff x="7114750" y="1442085"/>
            <a:chExt cx="2815633" cy="1081658"/>
          </a:xfrm>
          <a:solidFill>
            <a:schemeClr val="accent5"/>
          </a:solidFill>
        </p:grpSpPr>
        <p:sp>
          <p:nvSpPr>
            <p:cNvPr id="90" name="object 42"/>
            <p:cNvSpPr/>
            <p:nvPr/>
          </p:nvSpPr>
          <p:spPr>
            <a:xfrm>
              <a:off x="7504176" y="1661160"/>
              <a:ext cx="2426207" cy="237744"/>
            </a:xfrm>
            <a:prstGeom prst="rect">
              <a:avLst/>
            </a:prstGeom>
            <a:grpFill/>
          </p:spPr>
          <p:txBody>
            <a:bodyPr wrap="square" lIns="0" tIns="0" rIns="0" bIns="0" rtlCol="0"/>
            <a:lstStyle/>
            <a:p>
              <a:endParaRPr sz="1050"/>
            </a:p>
          </p:txBody>
        </p:sp>
        <p:sp>
          <p:nvSpPr>
            <p:cNvPr id="91" name="object 43"/>
            <p:cNvSpPr/>
            <p:nvPr/>
          </p:nvSpPr>
          <p:spPr>
            <a:xfrm>
              <a:off x="7525512" y="1639625"/>
              <a:ext cx="2346959" cy="267215"/>
            </a:xfrm>
            <a:prstGeom prst="rect">
              <a:avLst/>
            </a:prstGeom>
            <a:solidFill>
              <a:schemeClr val="tx1"/>
            </a:solidFill>
          </p:spPr>
          <p:txBody>
            <a:bodyPr wrap="square" lIns="0" tIns="0" rIns="0" bIns="0" rtlCol="0"/>
            <a:lstStyle/>
            <a:p>
              <a:endParaRPr sz="1050"/>
            </a:p>
          </p:txBody>
        </p:sp>
        <p:sp>
          <p:nvSpPr>
            <p:cNvPr id="92" name="object 44"/>
            <p:cNvSpPr/>
            <p:nvPr/>
          </p:nvSpPr>
          <p:spPr>
            <a:xfrm>
              <a:off x="7139940" y="1478280"/>
              <a:ext cx="1674885" cy="1027175"/>
            </a:xfrm>
            <a:prstGeom prst="rect">
              <a:avLst/>
            </a:prstGeom>
            <a:grpFill/>
          </p:spPr>
          <p:txBody>
            <a:bodyPr wrap="square" lIns="0" tIns="0" rIns="0" bIns="0" rtlCol="0"/>
            <a:lstStyle/>
            <a:p>
              <a:endParaRPr sz="1050"/>
            </a:p>
          </p:txBody>
        </p:sp>
        <p:sp>
          <p:nvSpPr>
            <p:cNvPr id="93" name="object 45"/>
            <p:cNvSpPr/>
            <p:nvPr/>
          </p:nvSpPr>
          <p:spPr>
            <a:xfrm>
              <a:off x="7226808" y="1462296"/>
              <a:ext cx="1588017" cy="1056876"/>
            </a:xfrm>
            <a:prstGeom prst="rect">
              <a:avLst/>
            </a:prstGeom>
            <a:grpFill/>
          </p:spPr>
          <p:txBody>
            <a:bodyPr wrap="square" lIns="0" tIns="0" rIns="0" bIns="0" rtlCol="0"/>
            <a:lstStyle/>
            <a:p>
              <a:endParaRPr sz="1050"/>
            </a:p>
          </p:txBody>
        </p:sp>
        <p:sp>
          <p:nvSpPr>
            <p:cNvPr id="94" name="object 46"/>
            <p:cNvSpPr/>
            <p:nvPr/>
          </p:nvSpPr>
          <p:spPr>
            <a:xfrm>
              <a:off x="7114750" y="1442085"/>
              <a:ext cx="1700076" cy="1081658"/>
            </a:xfrm>
            <a:prstGeom prst="rect">
              <a:avLst/>
            </a:prstGeom>
            <a:grpFill/>
          </p:spPr>
          <p:txBody>
            <a:bodyPr wrap="square" lIns="0" tIns="0" rIns="0" bIns="0" rtlCol="0"/>
            <a:lstStyle/>
            <a:p>
              <a:endParaRPr sz="1050"/>
            </a:p>
          </p:txBody>
        </p:sp>
      </p:grpSp>
      <p:sp>
        <p:nvSpPr>
          <p:cNvPr id="95" name="object 47"/>
          <p:cNvSpPr txBox="1">
            <a:spLocks/>
          </p:cNvSpPr>
          <p:nvPr/>
        </p:nvSpPr>
        <p:spPr>
          <a:xfrm>
            <a:off x="8040370" y="2019045"/>
            <a:ext cx="1373505" cy="689932"/>
          </a:xfrm>
          <a:prstGeom prst="rect">
            <a:avLst/>
          </a:prstGeom>
          <a:solidFill>
            <a:schemeClr val="accent5"/>
          </a:solidFill>
        </p:spPr>
        <p:txBody>
          <a:bodyPr vert="horz" wrap="square" lIns="0" tIns="3556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2700" marR="5080" algn="ctr">
              <a:lnSpc>
                <a:spcPts val="1650"/>
              </a:lnSpc>
              <a:spcBef>
                <a:spcPts val="280"/>
              </a:spcBef>
            </a:pPr>
            <a:r>
              <a:rPr lang="en-US" sz="1050" spc="-5" dirty="0" smtClean="0">
                <a:solidFill>
                  <a:srgbClr val="FFFFFF"/>
                </a:solidFill>
                <a:latin typeface="Carlito"/>
                <a:cs typeface="Carlito"/>
              </a:rPr>
              <a:t>Filter </a:t>
            </a:r>
            <a:r>
              <a:rPr lang="en-US" sz="1050" spc="-10" dirty="0" smtClean="0">
                <a:solidFill>
                  <a:srgbClr val="FFFFFF"/>
                </a:solidFill>
                <a:latin typeface="Carlito"/>
                <a:cs typeface="Carlito"/>
              </a:rPr>
              <a:t>data to</a:t>
            </a:r>
            <a:r>
              <a:rPr lang="en-US" sz="1050" spc="-204" dirty="0" smtClean="0">
                <a:solidFill>
                  <a:srgbClr val="FFFFFF"/>
                </a:solidFill>
                <a:latin typeface="Carlito"/>
                <a:cs typeface="Carlito"/>
              </a:rPr>
              <a:t> </a:t>
            </a:r>
            <a:r>
              <a:rPr lang="en-US" sz="1050" spc="-5" dirty="0" smtClean="0">
                <a:solidFill>
                  <a:srgbClr val="FFFFFF"/>
                </a:solidFill>
                <a:latin typeface="Carlito"/>
                <a:cs typeface="Carlito"/>
              </a:rPr>
              <a:t>only  </a:t>
            </a:r>
            <a:r>
              <a:rPr lang="en-US" sz="1050" dirty="0" smtClean="0">
                <a:solidFill>
                  <a:srgbClr val="FFFFFF"/>
                </a:solidFill>
                <a:latin typeface="Carlito"/>
                <a:cs typeface="Carlito"/>
              </a:rPr>
              <a:t>include </a:t>
            </a:r>
            <a:r>
              <a:rPr lang="en-US" sz="1050" spc="-20" dirty="0" smtClean="0">
                <a:solidFill>
                  <a:srgbClr val="FFFFFF"/>
                </a:solidFill>
                <a:latin typeface="Carlito"/>
                <a:cs typeface="Carlito"/>
              </a:rPr>
              <a:t>Falcon </a:t>
            </a:r>
            <a:r>
              <a:rPr lang="en-US" sz="1050" dirty="0" smtClean="0">
                <a:solidFill>
                  <a:srgbClr val="FFFFFF"/>
                </a:solidFill>
                <a:latin typeface="Carlito"/>
                <a:cs typeface="Carlito"/>
              </a:rPr>
              <a:t>9  launches</a:t>
            </a:r>
            <a:endParaRPr lang="en-US" sz="1050" dirty="0">
              <a:latin typeface="Carlito"/>
              <a:cs typeface="Carlito"/>
            </a:endParaRPr>
          </a:p>
        </p:txBody>
      </p:sp>
      <p:grpSp>
        <p:nvGrpSpPr>
          <p:cNvPr id="96" name="object 48"/>
          <p:cNvGrpSpPr/>
          <p:nvPr/>
        </p:nvGrpSpPr>
        <p:grpSpPr>
          <a:xfrm>
            <a:off x="10190861" y="1800225"/>
            <a:ext cx="1188277" cy="1160907"/>
            <a:chOff x="9496043" y="1478280"/>
            <a:chExt cx="1894839" cy="1143000"/>
          </a:xfrm>
          <a:solidFill>
            <a:schemeClr val="accent5"/>
          </a:solidFill>
        </p:grpSpPr>
        <p:sp>
          <p:nvSpPr>
            <p:cNvPr id="97" name="object 49"/>
            <p:cNvSpPr/>
            <p:nvPr/>
          </p:nvSpPr>
          <p:spPr>
            <a:xfrm>
              <a:off x="9496043" y="1478280"/>
              <a:ext cx="1851659" cy="1143000"/>
            </a:xfrm>
            <a:prstGeom prst="rect">
              <a:avLst/>
            </a:prstGeom>
            <a:grpFill/>
          </p:spPr>
          <p:txBody>
            <a:bodyPr wrap="square" lIns="0" tIns="0" rIns="0" bIns="0" rtlCol="0"/>
            <a:lstStyle/>
            <a:p>
              <a:endParaRPr sz="1050"/>
            </a:p>
          </p:txBody>
        </p:sp>
        <p:sp>
          <p:nvSpPr>
            <p:cNvPr id="98" name="object 50"/>
            <p:cNvSpPr/>
            <p:nvPr/>
          </p:nvSpPr>
          <p:spPr>
            <a:xfrm>
              <a:off x="9497567" y="1615440"/>
              <a:ext cx="1892807" cy="903731"/>
            </a:xfrm>
            <a:prstGeom prst="rect">
              <a:avLst/>
            </a:prstGeom>
            <a:grpFill/>
          </p:spPr>
          <p:txBody>
            <a:bodyPr wrap="square" lIns="0" tIns="0" rIns="0" bIns="0" rtlCol="0"/>
            <a:lstStyle/>
            <a:p>
              <a:endParaRPr sz="1050"/>
            </a:p>
          </p:txBody>
        </p:sp>
        <p:sp>
          <p:nvSpPr>
            <p:cNvPr id="99" name="object 51"/>
            <p:cNvSpPr/>
            <p:nvPr/>
          </p:nvSpPr>
          <p:spPr>
            <a:xfrm>
              <a:off x="9517379" y="1499616"/>
              <a:ext cx="1772412" cy="1063752"/>
            </a:xfrm>
            <a:prstGeom prst="rect">
              <a:avLst/>
            </a:prstGeom>
            <a:grpFill/>
          </p:spPr>
          <p:txBody>
            <a:bodyPr wrap="square" lIns="0" tIns="0" rIns="0" bIns="0" rtlCol="0"/>
            <a:lstStyle/>
            <a:p>
              <a:endParaRPr sz="1050"/>
            </a:p>
          </p:txBody>
        </p:sp>
      </p:grpSp>
      <p:sp>
        <p:nvSpPr>
          <p:cNvPr id="100" name="object 52"/>
          <p:cNvSpPr txBox="1"/>
          <p:nvPr/>
        </p:nvSpPr>
        <p:spPr>
          <a:xfrm>
            <a:off x="10255281" y="2019045"/>
            <a:ext cx="948404" cy="768480"/>
          </a:xfrm>
          <a:prstGeom prst="rect">
            <a:avLst/>
          </a:prstGeom>
          <a:solidFill>
            <a:schemeClr val="accent5"/>
          </a:solidFill>
        </p:spPr>
        <p:txBody>
          <a:bodyPr vert="horz" wrap="square" lIns="0" tIns="33020" rIns="0" bIns="0" rtlCol="0">
            <a:spAutoFit/>
          </a:bodyPr>
          <a:lstStyle/>
          <a:p>
            <a:pPr marL="12700" marR="5080" indent="-1270" algn="ctr">
              <a:lnSpc>
                <a:spcPct val="91000"/>
              </a:lnSpc>
              <a:spcBef>
                <a:spcPts val="260"/>
              </a:spcBef>
            </a:pPr>
            <a:r>
              <a:rPr sz="1050" spc="-20" dirty="0">
                <a:solidFill>
                  <a:srgbClr val="FFFFFF"/>
                </a:solidFill>
                <a:latin typeface="Carlito"/>
                <a:cs typeface="Carlito"/>
              </a:rPr>
              <a:t>Imputate </a:t>
            </a:r>
            <a:r>
              <a:rPr sz="1050" spc="-5" dirty="0">
                <a:solidFill>
                  <a:srgbClr val="FFFFFF"/>
                </a:solidFill>
                <a:latin typeface="Carlito"/>
                <a:cs typeface="Carlito"/>
              </a:rPr>
              <a:t>missing  </a:t>
            </a:r>
            <a:r>
              <a:rPr sz="1050" spc="-20" dirty="0">
                <a:solidFill>
                  <a:srgbClr val="FFFFFF"/>
                </a:solidFill>
                <a:latin typeface="Carlito"/>
                <a:cs typeface="Carlito"/>
              </a:rPr>
              <a:t>PayloadMass</a:t>
            </a:r>
            <a:r>
              <a:rPr sz="1050" spc="-160" dirty="0">
                <a:solidFill>
                  <a:srgbClr val="FFFFFF"/>
                </a:solidFill>
                <a:latin typeface="Carlito"/>
                <a:cs typeface="Carlito"/>
              </a:rPr>
              <a:t> </a:t>
            </a:r>
            <a:r>
              <a:rPr sz="1050" spc="-5" dirty="0">
                <a:solidFill>
                  <a:srgbClr val="FFFFFF"/>
                </a:solidFill>
                <a:latin typeface="Carlito"/>
                <a:cs typeface="Carlito"/>
              </a:rPr>
              <a:t>values  with</a:t>
            </a:r>
            <a:r>
              <a:rPr sz="1050" spc="-35" dirty="0">
                <a:solidFill>
                  <a:srgbClr val="FFFFFF"/>
                </a:solidFill>
                <a:latin typeface="Carlito"/>
                <a:cs typeface="Carlito"/>
              </a:rPr>
              <a:t> </a:t>
            </a:r>
            <a:r>
              <a:rPr sz="1050" dirty="0">
                <a:solidFill>
                  <a:srgbClr val="FFFFFF"/>
                </a:solidFill>
                <a:latin typeface="Carlito"/>
                <a:cs typeface="Carlito"/>
              </a:rPr>
              <a:t>mean</a:t>
            </a:r>
            <a:endParaRPr sz="1050" dirty="0">
              <a:latin typeface="Carlito"/>
              <a:cs typeface="Carlito"/>
            </a:endParaRP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z="1050" smtClean="0"/>
              <a:t>9</a:t>
            </a:fld>
            <a:endParaRPr lang="en-US" sz="1050"/>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922411" y="2935288"/>
            <a:ext cx="4136606" cy="1596955"/>
          </a:xfrm>
          <a:prstGeom prst="rect">
            <a:avLst/>
          </a:prstGeom>
        </p:spPr>
        <p:txBody>
          <a:bodyPr lIns="91440" tIns="45720" rIns="91440" bIns="45720" anchor="t">
            <a:noAutofit/>
          </a:bodyPr>
          <a:lstStyle/>
          <a:p>
            <a:pPr>
              <a:lnSpc>
                <a:spcPct val="100000"/>
              </a:lnSpc>
              <a:spcBef>
                <a:spcPts val="1400"/>
              </a:spcBef>
            </a:pPr>
            <a:r>
              <a:rPr lang="fr-FR" sz="2200" dirty="0" err="1" smtClean="0">
                <a:solidFill>
                  <a:schemeClr val="accent3">
                    <a:lumMod val="25000"/>
                  </a:schemeClr>
                </a:solidFill>
                <a:latin typeface="Abadi" panose="020B0604020104020204" pitchFamily="34" charset="0"/>
              </a:rPr>
              <a:t>These</a:t>
            </a:r>
            <a:r>
              <a:rPr lang="fr-FR" sz="2200" dirty="0" smtClean="0">
                <a:solidFill>
                  <a:schemeClr val="accent3">
                    <a:lumMod val="25000"/>
                  </a:schemeClr>
                </a:solidFill>
                <a:latin typeface="Abadi" panose="020B0604020104020204" pitchFamily="34" charset="0"/>
              </a:rPr>
              <a:t> are the </a:t>
            </a:r>
            <a:r>
              <a:rPr lang="fr-FR" sz="2200" dirty="0" err="1" smtClean="0">
                <a:solidFill>
                  <a:schemeClr val="accent3">
                    <a:lumMod val="25000"/>
                  </a:schemeClr>
                </a:solidFill>
                <a:latin typeface="Abadi" panose="020B0604020104020204" pitchFamily="34" charset="0"/>
              </a:rPr>
              <a:t>steps</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we</a:t>
            </a:r>
            <a:r>
              <a:rPr lang="fr-FR" sz="2200" dirty="0" smtClean="0">
                <a:solidFill>
                  <a:schemeClr val="accent3">
                    <a:lumMod val="25000"/>
                  </a:schemeClr>
                </a:solidFill>
                <a:latin typeface="Abadi" panose="020B0604020104020204" pitchFamily="34" charset="0"/>
              </a:rPr>
              <a:t> </a:t>
            </a:r>
            <a:r>
              <a:rPr lang="fr-FR" sz="2200" dirty="0" err="1" smtClean="0">
                <a:solidFill>
                  <a:schemeClr val="accent3">
                    <a:lumMod val="25000"/>
                  </a:schemeClr>
                </a:solidFill>
                <a:latin typeface="Abadi" panose="020B0604020104020204" pitchFamily="34" charset="0"/>
              </a:rPr>
              <a:t>follow</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fr-FR" sz="2200" dirty="0" err="1" smtClean="0">
                <a:solidFill>
                  <a:schemeClr val="accent3">
                    <a:lumMod val="25000"/>
                  </a:schemeClr>
                </a:solidFill>
                <a:latin typeface="Abadi" panose="020B0604020104020204" pitchFamily="34" charset="0"/>
              </a:rPr>
              <a:t>GitHub</a:t>
            </a:r>
            <a:r>
              <a:rPr lang="fr-FR" sz="2200" dirty="0">
                <a:solidFill>
                  <a:schemeClr val="accent3">
                    <a:lumMod val="25000"/>
                  </a:schemeClr>
                </a:solidFill>
                <a:latin typeface="Abadi" panose="020B0604020104020204" pitchFamily="34" charset="0"/>
              </a:rPr>
              <a:t> URL : </a:t>
            </a:r>
            <a:r>
              <a:rPr lang="fr-FR" sz="2200" dirty="0" smtClean="0">
                <a:solidFill>
                  <a:schemeClr val="accent3">
                    <a:lumMod val="25000"/>
                  </a:schemeClr>
                </a:solidFill>
                <a:latin typeface="Abadi" panose="020B0604020104020204" pitchFamily="34" charset="0"/>
                <a:hlinkClick r:id="rId3"/>
              </a:rPr>
              <a:t>Data </a:t>
            </a:r>
            <a:r>
              <a:rPr lang="fr-FR" sz="2200" dirty="0" err="1" smtClean="0">
                <a:solidFill>
                  <a:schemeClr val="accent3">
                    <a:lumMod val="25000"/>
                  </a:schemeClr>
                </a:solidFill>
                <a:latin typeface="Abadi" panose="020B0604020104020204" pitchFamily="34" charset="0"/>
                <a:hlinkClick r:id="rId3"/>
              </a:rPr>
              <a:t>Webscrapping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 xmlns:a16="http://schemas.microsoft.com/office/drawing/2014/main" id="{8B78C759-C687-440F-8CAE-D3071F1AB630}"/>
              </a:ext>
            </a:extLst>
          </p:cNvPr>
          <p:cNvSpPr txBox="1">
            <a:spLocks/>
          </p:cNvSpPr>
          <p:nvPr/>
        </p:nvSpPr>
        <p:spPr>
          <a:xfrm>
            <a:off x="5208104" y="1719470"/>
            <a:ext cx="6163158" cy="42796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050" dirty="0">
              <a:solidFill>
                <a:srgbClr val="1C7DDB"/>
              </a:solidFill>
              <a:latin typeface="Abadi"/>
            </a:endParaRPr>
          </a:p>
          <a:p>
            <a:pPr marL="0" indent="0">
              <a:buFont typeface="Arial" panose="020B0604020202020204" pitchFamily="34" charset="0"/>
              <a:buNone/>
            </a:pPr>
            <a:endParaRPr lang="en-US" sz="1050" dirty="0">
              <a:solidFill>
                <a:srgbClr val="1C7DDB"/>
              </a:solidFill>
              <a:latin typeface="Abadi"/>
            </a:endParaRPr>
          </a:p>
          <a:p>
            <a:pPr marL="0" indent="0">
              <a:buFont typeface="Arial" panose="020B0604020202020204" pitchFamily="34" charset="0"/>
              <a:buNone/>
            </a:pPr>
            <a:endParaRPr lang="en-US" sz="1050" dirty="0">
              <a:solidFill>
                <a:srgbClr val="1C7DDB"/>
              </a:solidFill>
              <a:latin typeface="Abadi"/>
            </a:endParaRPr>
          </a:p>
          <a:p>
            <a:pPr marL="0" indent="0">
              <a:buFont typeface="Arial" panose="020B0604020202020204" pitchFamily="34" charset="0"/>
              <a:buNone/>
            </a:pPr>
            <a:endParaRPr lang="en-US" sz="1050" dirty="0">
              <a:solidFill>
                <a:srgbClr val="1C7DDB"/>
              </a:solidFill>
              <a:latin typeface="Abadi"/>
            </a:endParaRPr>
          </a:p>
        </p:txBody>
      </p:sp>
      <p:grpSp>
        <p:nvGrpSpPr>
          <p:cNvPr id="7" name="object 6"/>
          <p:cNvGrpSpPr/>
          <p:nvPr/>
        </p:nvGrpSpPr>
        <p:grpSpPr>
          <a:xfrm>
            <a:off x="5232751" y="1790953"/>
            <a:ext cx="2460777" cy="1240460"/>
            <a:chOff x="5111496" y="713231"/>
            <a:chExt cx="2580131" cy="2318005"/>
          </a:xfrm>
          <a:solidFill>
            <a:schemeClr val="accent5"/>
          </a:solidFill>
        </p:grpSpPr>
        <p:sp>
          <p:nvSpPr>
            <p:cNvPr id="8" name="object 7"/>
            <p:cNvSpPr/>
            <p:nvPr/>
          </p:nvSpPr>
          <p:spPr>
            <a:xfrm>
              <a:off x="5506212" y="1098804"/>
              <a:ext cx="304800" cy="1932432"/>
            </a:xfrm>
            <a:prstGeom prst="rect">
              <a:avLst/>
            </a:prstGeom>
            <a:grpFill/>
          </p:spPr>
          <p:txBody>
            <a:bodyPr wrap="square" lIns="0" tIns="0" rIns="0" bIns="0" rtlCol="0"/>
            <a:lstStyle/>
            <a:p>
              <a:endParaRPr/>
            </a:p>
          </p:txBody>
        </p:sp>
        <p:sp>
          <p:nvSpPr>
            <p:cNvPr id="9" name="object 8"/>
            <p:cNvSpPr/>
            <p:nvPr/>
          </p:nvSpPr>
          <p:spPr>
            <a:xfrm>
              <a:off x="5512922" y="1110995"/>
              <a:ext cx="319622" cy="1862327"/>
            </a:xfrm>
            <a:prstGeom prst="rect">
              <a:avLst/>
            </a:prstGeom>
            <a:solidFill>
              <a:schemeClr val="tx1"/>
            </a:solidFill>
          </p:spPr>
          <p:txBody>
            <a:bodyPr wrap="square" lIns="0" tIns="0" rIns="0" bIns="0" rtlCol="0"/>
            <a:lstStyle/>
            <a:p>
              <a:endParaRPr/>
            </a:p>
          </p:txBody>
        </p:sp>
        <p:sp>
          <p:nvSpPr>
            <p:cNvPr id="10" name="object 9"/>
            <p:cNvSpPr/>
            <p:nvPr/>
          </p:nvSpPr>
          <p:spPr>
            <a:xfrm>
              <a:off x="5111496" y="713231"/>
              <a:ext cx="2580131" cy="1580388"/>
            </a:xfrm>
            <a:prstGeom prst="rect">
              <a:avLst/>
            </a:prstGeom>
            <a:grpFill/>
          </p:spPr>
          <p:txBody>
            <a:bodyPr wrap="square" lIns="0" tIns="0" rIns="0" bIns="0" rtlCol="0"/>
            <a:lstStyle/>
            <a:p>
              <a:endParaRPr/>
            </a:p>
          </p:txBody>
        </p:sp>
        <p:sp>
          <p:nvSpPr>
            <p:cNvPr id="12" name="object 10"/>
            <p:cNvSpPr/>
            <p:nvPr/>
          </p:nvSpPr>
          <p:spPr>
            <a:xfrm>
              <a:off x="5134356" y="1037843"/>
              <a:ext cx="2204931" cy="981455"/>
            </a:xfrm>
            <a:prstGeom prst="rect">
              <a:avLst/>
            </a:prstGeom>
            <a:grpFill/>
          </p:spPr>
          <p:txBody>
            <a:bodyPr wrap="square" lIns="0" tIns="0" rIns="0" bIns="0" rtlCol="0"/>
            <a:lstStyle/>
            <a:p>
              <a:endParaRPr/>
            </a:p>
          </p:txBody>
        </p:sp>
        <p:sp>
          <p:nvSpPr>
            <p:cNvPr id="13" name="object 11"/>
            <p:cNvSpPr/>
            <p:nvPr/>
          </p:nvSpPr>
          <p:spPr>
            <a:xfrm>
              <a:off x="5132832" y="734567"/>
              <a:ext cx="2285625" cy="1501138"/>
            </a:xfrm>
            <a:prstGeom prst="rect">
              <a:avLst/>
            </a:prstGeom>
            <a:grpFill/>
          </p:spPr>
          <p:txBody>
            <a:bodyPr wrap="square" lIns="0" tIns="0" rIns="0" bIns="0" rtlCol="0"/>
            <a:lstStyle/>
            <a:p>
              <a:endParaRPr/>
            </a:p>
          </p:txBody>
        </p:sp>
      </p:grpSp>
      <p:sp>
        <p:nvSpPr>
          <p:cNvPr id="14" name="object 12"/>
          <p:cNvSpPr txBox="1"/>
          <p:nvPr/>
        </p:nvSpPr>
        <p:spPr>
          <a:xfrm>
            <a:off x="5235954" y="1809062"/>
            <a:ext cx="2121535" cy="665480"/>
          </a:xfrm>
          <a:prstGeom prst="rect">
            <a:avLst/>
          </a:prstGeom>
        </p:spPr>
        <p:txBody>
          <a:bodyPr vert="horz" wrap="square" lIns="0" tIns="12065" rIns="0" bIns="0" rtlCol="0">
            <a:spAutoFit/>
          </a:bodyPr>
          <a:lstStyle/>
          <a:p>
            <a:pPr algn="ctr">
              <a:lnSpc>
                <a:spcPts val="2520"/>
              </a:lnSpc>
              <a:spcBef>
                <a:spcPts val="95"/>
              </a:spcBef>
            </a:pPr>
            <a:r>
              <a:rPr sz="1050" spc="-25" dirty="0">
                <a:solidFill>
                  <a:srgbClr val="FFFFFF"/>
                </a:solidFill>
                <a:latin typeface="Carlito"/>
                <a:cs typeface="Carlito"/>
              </a:rPr>
              <a:t>Request</a:t>
            </a:r>
            <a:r>
              <a:rPr sz="1050" spc="-114" dirty="0">
                <a:solidFill>
                  <a:srgbClr val="FFFFFF"/>
                </a:solidFill>
                <a:latin typeface="Carlito"/>
                <a:cs typeface="Carlito"/>
              </a:rPr>
              <a:t> </a:t>
            </a:r>
            <a:r>
              <a:rPr sz="1050" spc="-5" dirty="0">
                <a:solidFill>
                  <a:srgbClr val="FFFFFF"/>
                </a:solidFill>
                <a:latin typeface="Carlito"/>
                <a:cs typeface="Carlito"/>
              </a:rPr>
              <a:t>Wikipedia</a:t>
            </a:r>
            <a:endParaRPr sz="1050" dirty="0">
              <a:latin typeface="Carlito"/>
              <a:cs typeface="Carlito"/>
            </a:endParaRPr>
          </a:p>
          <a:p>
            <a:pPr marL="13335" algn="ctr">
              <a:lnSpc>
                <a:spcPts val="2520"/>
              </a:lnSpc>
            </a:pPr>
            <a:r>
              <a:rPr sz="1050" spc="-25" dirty="0">
                <a:solidFill>
                  <a:srgbClr val="FFFFFF"/>
                </a:solidFill>
                <a:latin typeface="Carlito"/>
                <a:cs typeface="Carlito"/>
              </a:rPr>
              <a:t>html</a:t>
            </a:r>
            <a:endParaRPr sz="1050" dirty="0">
              <a:latin typeface="Carlito"/>
              <a:cs typeface="Carlito"/>
            </a:endParaRPr>
          </a:p>
        </p:txBody>
      </p:sp>
      <p:grpSp>
        <p:nvGrpSpPr>
          <p:cNvPr id="15" name="object 13"/>
          <p:cNvGrpSpPr/>
          <p:nvPr/>
        </p:nvGrpSpPr>
        <p:grpSpPr>
          <a:xfrm>
            <a:off x="5208104" y="2973323"/>
            <a:ext cx="2483542" cy="1934020"/>
            <a:chOff x="5111496" y="2589276"/>
            <a:chExt cx="2580131" cy="2318004"/>
          </a:xfrm>
          <a:solidFill>
            <a:schemeClr val="accent5"/>
          </a:solidFill>
        </p:grpSpPr>
        <p:sp>
          <p:nvSpPr>
            <p:cNvPr id="16" name="object 14"/>
            <p:cNvSpPr/>
            <p:nvPr/>
          </p:nvSpPr>
          <p:spPr>
            <a:xfrm>
              <a:off x="5506212" y="2965704"/>
              <a:ext cx="304800" cy="1941576"/>
            </a:xfrm>
            <a:prstGeom prst="rect">
              <a:avLst/>
            </a:prstGeom>
            <a:grpFill/>
          </p:spPr>
          <p:txBody>
            <a:bodyPr wrap="square" lIns="0" tIns="0" rIns="0" bIns="0" rtlCol="0"/>
            <a:lstStyle/>
            <a:p>
              <a:endParaRPr/>
            </a:p>
          </p:txBody>
        </p:sp>
        <p:sp>
          <p:nvSpPr>
            <p:cNvPr id="17" name="object 15"/>
            <p:cNvSpPr/>
            <p:nvPr/>
          </p:nvSpPr>
          <p:spPr>
            <a:xfrm>
              <a:off x="5463417" y="2987040"/>
              <a:ext cx="347595" cy="1862327"/>
            </a:xfrm>
            <a:prstGeom prst="rect">
              <a:avLst/>
            </a:prstGeom>
            <a:solidFill>
              <a:schemeClr val="tx1"/>
            </a:solidFill>
          </p:spPr>
          <p:txBody>
            <a:bodyPr wrap="square" lIns="0" tIns="0" rIns="0" bIns="0" rtlCol="0"/>
            <a:lstStyle/>
            <a:p>
              <a:endParaRPr/>
            </a:p>
          </p:txBody>
        </p:sp>
        <p:sp>
          <p:nvSpPr>
            <p:cNvPr id="18" name="object 16"/>
            <p:cNvSpPr/>
            <p:nvPr/>
          </p:nvSpPr>
          <p:spPr>
            <a:xfrm>
              <a:off x="5111496" y="2589276"/>
              <a:ext cx="2580131" cy="1580388"/>
            </a:xfrm>
            <a:prstGeom prst="rect">
              <a:avLst/>
            </a:prstGeom>
            <a:grpFill/>
          </p:spPr>
          <p:txBody>
            <a:bodyPr wrap="square" lIns="0" tIns="0" rIns="0" bIns="0" rtlCol="0"/>
            <a:lstStyle/>
            <a:p>
              <a:endParaRPr/>
            </a:p>
          </p:txBody>
        </p:sp>
        <p:sp>
          <p:nvSpPr>
            <p:cNvPr id="19" name="object 17"/>
            <p:cNvSpPr/>
            <p:nvPr/>
          </p:nvSpPr>
          <p:spPr>
            <a:xfrm>
              <a:off x="5334000" y="2913888"/>
              <a:ext cx="2135124" cy="981456"/>
            </a:xfrm>
            <a:prstGeom prst="rect">
              <a:avLst/>
            </a:prstGeom>
            <a:grpFill/>
          </p:spPr>
          <p:txBody>
            <a:bodyPr wrap="square" lIns="0" tIns="0" rIns="0" bIns="0" rtlCol="0"/>
            <a:lstStyle/>
            <a:p>
              <a:endParaRPr/>
            </a:p>
          </p:txBody>
        </p:sp>
        <p:sp>
          <p:nvSpPr>
            <p:cNvPr id="20" name="object 18"/>
            <p:cNvSpPr/>
            <p:nvPr/>
          </p:nvSpPr>
          <p:spPr>
            <a:xfrm>
              <a:off x="5132832" y="2610612"/>
              <a:ext cx="2500884" cy="1501139"/>
            </a:xfrm>
            <a:prstGeom prst="rect">
              <a:avLst/>
            </a:prstGeom>
            <a:grpFill/>
          </p:spPr>
          <p:txBody>
            <a:bodyPr wrap="square" lIns="0" tIns="0" rIns="0" bIns="0" rtlCol="0"/>
            <a:lstStyle/>
            <a:p>
              <a:endParaRPr/>
            </a:p>
          </p:txBody>
        </p:sp>
      </p:grpSp>
      <p:sp>
        <p:nvSpPr>
          <p:cNvPr id="21" name="object 19"/>
          <p:cNvSpPr txBox="1"/>
          <p:nvPr/>
        </p:nvSpPr>
        <p:spPr>
          <a:xfrm>
            <a:off x="5546851" y="3195842"/>
            <a:ext cx="1709420" cy="665480"/>
          </a:xfrm>
          <a:prstGeom prst="rect">
            <a:avLst/>
          </a:prstGeom>
        </p:spPr>
        <p:txBody>
          <a:bodyPr vert="horz" wrap="square" lIns="0" tIns="12065" rIns="0" bIns="0" rtlCol="0">
            <a:spAutoFit/>
          </a:bodyPr>
          <a:lstStyle/>
          <a:p>
            <a:pPr marL="73025">
              <a:lnSpc>
                <a:spcPts val="2520"/>
              </a:lnSpc>
              <a:spcBef>
                <a:spcPts val="95"/>
              </a:spcBef>
            </a:pPr>
            <a:r>
              <a:rPr sz="1050" spc="-15" dirty="0">
                <a:solidFill>
                  <a:srgbClr val="FFFFFF"/>
                </a:solidFill>
                <a:latin typeface="Carlito"/>
                <a:cs typeface="Carlito"/>
              </a:rPr>
              <a:t>BeautifulSoup</a:t>
            </a:r>
            <a:endParaRPr sz="1050" dirty="0">
              <a:latin typeface="Carlito"/>
              <a:cs typeface="Carlito"/>
            </a:endParaRPr>
          </a:p>
          <a:p>
            <a:pPr marL="12700">
              <a:lnSpc>
                <a:spcPts val="2520"/>
              </a:lnSpc>
            </a:pPr>
            <a:r>
              <a:rPr sz="1050" spc="-20" dirty="0">
                <a:solidFill>
                  <a:srgbClr val="FFFFFF"/>
                </a:solidFill>
                <a:latin typeface="Carlito"/>
                <a:cs typeface="Carlito"/>
              </a:rPr>
              <a:t>html5lib</a:t>
            </a:r>
            <a:r>
              <a:rPr sz="1050" spc="-105" dirty="0">
                <a:solidFill>
                  <a:srgbClr val="FFFFFF"/>
                </a:solidFill>
                <a:latin typeface="Carlito"/>
                <a:cs typeface="Carlito"/>
              </a:rPr>
              <a:t> </a:t>
            </a:r>
            <a:r>
              <a:rPr sz="1050" spc="-35" dirty="0">
                <a:solidFill>
                  <a:srgbClr val="FFFFFF"/>
                </a:solidFill>
                <a:latin typeface="Carlito"/>
                <a:cs typeface="Carlito"/>
              </a:rPr>
              <a:t>Parser</a:t>
            </a:r>
            <a:endParaRPr sz="1050" dirty="0">
              <a:latin typeface="Carlito"/>
              <a:cs typeface="Carlito"/>
            </a:endParaRPr>
          </a:p>
        </p:txBody>
      </p:sp>
      <p:grpSp>
        <p:nvGrpSpPr>
          <p:cNvPr id="22" name="object 20"/>
          <p:cNvGrpSpPr/>
          <p:nvPr/>
        </p:nvGrpSpPr>
        <p:grpSpPr>
          <a:xfrm>
            <a:off x="5254554" y="4668444"/>
            <a:ext cx="3762971" cy="1377279"/>
            <a:chOff x="5111496" y="4465320"/>
            <a:chExt cx="3906011" cy="1580388"/>
          </a:xfrm>
          <a:solidFill>
            <a:schemeClr val="accent5"/>
          </a:solidFill>
        </p:grpSpPr>
        <p:sp>
          <p:nvSpPr>
            <p:cNvPr id="23" name="object 21"/>
            <p:cNvSpPr/>
            <p:nvPr/>
          </p:nvSpPr>
          <p:spPr>
            <a:xfrm>
              <a:off x="5625084" y="4721352"/>
              <a:ext cx="3392423" cy="304800"/>
            </a:xfrm>
            <a:prstGeom prst="rect">
              <a:avLst/>
            </a:prstGeom>
            <a:grpFill/>
          </p:spPr>
          <p:txBody>
            <a:bodyPr wrap="square" lIns="0" tIns="0" rIns="0" bIns="0" rtlCol="0"/>
            <a:lstStyle/>
            <a:p>
              <a:endParaRPr/>
            </a:p>
          </p:txBody>
        </p:sp>
        <p:sp>
          <p:nvSpPr>
            <p:cNvPr id="24" name="object 22"/>
            <p:cNvSpPr/>
            <p:nvPr/>
          </p:nvSpPr>
          <p:spPr>
            <a:xfrm>
              <a:off x="5646420" y="4742687"/>
              <a:ext cx="3313176" cy="373372"/>
            </a:xfrm>
            <a:prstGeom prst="rect">
              <a:avLst/>
            </a:prstGeom>
            <a:solidFill>
              <a:schemeClr val="tx1"/>
            </a:solidFill>
          </p:spPr>
          <p:txBody>
            <a:bodyPr wrap="square" lIns="0" tIns="0" rIns="0" bIns="0" rtlCol="0"/>
            <a:lstStyle/>
            <a:p>
              <a:endParaRPr/>
            </a:p>
          </p:txBody>
        </p:sp>
        <p:sp>
          <p:nvSpPr>
            <p:cNvPr id="25" name="object 23"/>
            <p:cNvSpPr/>
            <p:nvPr/>
          </p:nvSpPr>
          <p:spPr>
            <a:xfrm>
              <a:off x="5111496" y="4465320"/>
              <a:ext cx="2580131" cy="1580388"/>
            </a:xfrm>
            <a:prstGeom prst="rect">
              <a:avLst/>
            </a:prstGeom>
            <a:grpFill/>
          </p:spPr>
          <p:txBody>
            <a:bodyPr wrap="square" lIns="0" tIns="0" rIns="0" bIns="0" rtlCol="0"/>
            <a:lstStyle/>
            <a:p>
              <a:endParaRPr/>
            </a:p>
          </p:txBody>
        </p:sp>
        <p:sp>
          <p:nvSpPr>
            <p:cNvPr id="26" name="object 24"/>
            <p:cNvSpPr/>
            <p:nvPr/>
          </p:nvSpPr>
          <p:spPr>
            <a:xfrm>
              <a:off x="5289804" y="4789932"/>
              <a:ext cx="2287524" cy="981456"/>
            </a:xfrm>
            <a:prstGeom prst="rect">
              <a:avLst/>
            </a:prstGeom>
            <a:grpFill/>
          </p:spPr>
          <p:txBody>
            <a:bodyPr wrap="square" lIns="0" tIns="0" rIns="0" bIns="0" rtlCol="0"/>
            <a:lstStyle/>
            <a:p>
              <a:endParaRPr/>
            </a:p>
          </p:txBody>
        </p:sp>
        <p:sp>
          <p:nvSpPr>
            <p:cNvPr id="27" name="object 25"/>
            <p:cNvSpPr/>
            <p:nvPr/>
          </p:nvSpPr>
          <p:spPr>
            <a:xfrm>
              <a:off x="5132832" y="4486656"/>
              <a:ext cx="2500884" cy="1501140"/>
            </a:xfrm>
            <a:prstGeom prst="rect">
              <a:avLst/>
            </a:prstGeom>
            <a:grpFill/>
          </p:spPr>
          <p:txBody>
            <a:bodyPr wrap="square" lIns="0" tIns="0" rIns="0" bIns="0" rtlCol="0"/>
            <a:lstStyle/>
            <a:p>
              <a:endParaRPr/>
            </a:p>
          </p:txBody>
        </p:sp>
      </p:grpSp>
      <p:sp>
        <p:nvSpPr>
          <p:cNvPr id="28" name="object 26"/>
          <p:cNvSpPr txBox="1"/>
          <p:nvPr/>
        </p:nvSpPr>
        <p:spPr>
          <a:xfrm>
            <a:off x="5470016" y="5004142"/>
            <a:ext cx="1802130" cy="352661"/>
          </a:xfrm>
          <a:prstGeom prst="rect">
            <a:avLst/>
          </a:prstGeom>
        </p:spPr>
        <p:txBody>
          <a:bodyPr vert="horz" wrap="square" lIns="0" tIns="44450" rIns="0" bIns="0" rtlCol="0">
            <a:spAutoFit/>
          </a:bodyPr>
          <a:lstStyle/>
          <a:p>
            <a:pPr marL="334010" marR="5080" indent="-321945">
              <a:lnSpc>
                <a:spcPts val="2430"/>
              </a:lnSpc>
              <a:spcBef>
                <a:spcPts val="350"/>
              </a:spcBef>
            </a:pPr>
            <a:r>
              <a:rPr sz="1050" spc="-15" dirty="0">
                <a:solidFill>
                  <a:srgbClr val="FFFFFF"/>
                </a:solidFill>
                <a:latin typeface="Carlito"/>
                <a:cs typeface="Carlito"/>
              </a:rPr>
              <a:t>Find </a:t>
            </a:r>
            <a:r>
              <a:rPr sz="1050" spc="-5" dirty="0">
                <a:solidFill>
                  <a:srgbClr val="FFFFFF"/>
                </a:solidFill>
                <a:latin typeface="Carlito"/>
                <a:cs typeface="Carlito"/>
              </a:rPr>
              <a:t>launch</a:t>
            </a:r>
            <a:r>
              <a:rPr sz="1050" spc="-145" dirty="0">
                <a:solidFill>
                  <a:srgbClr val="FFFFFF"/>
                </a:solidFill>
                <a:latin typeface="Carlito"/>
                <a:cs typeface="Carlito"/>
              </a:rPr>
              <a:t> </a:t>
            </a:r>
            <a:r>
              <a:rPr sz="1050" spc="-40" dirty="0">
                <a:solidFill>
                  <a:srgbClr val="FFFFFF"/>
                </a:solidFill>
                <a:latin typeface="Carlito"/>
                <a:cs typeface="Carlito"/>
              </a:rPr>
              <a:t>info  </a:t>
            </a:r>
            <a:r>
              <a:rPr sz="1050" spc="-25" dirty="0">
                <a:solidFill>
                  <a:srgbClr val="FFFFFF"/>
                </a:solidFill>
                <a:latin typeface="Carlito"/>
                <a:cs typeface="Carlito"/>
              </a:rPr>
              <a:t>html</a:t>
            </a:r>
            <a:r>
              <a:rPr sz="1050" spc="-70" dirty="0">
                <a:solidFill>
                  <a:srgbClr val="FFFFFF"/>
                </a:solidFill>
                <a:latin typeface="Carlito"/>
                <a:cs typeface="Carlito"/>
              </a:rPr>
              <a:t> </a:t>
            </a:r>
            <a:r>
              <a:rPr sz="1050" spc="-20" dirty="0">
                <a:solidFill>
                  <a:srgbClr val="FFFFFF"/>
                </a:solidFill>
                <a:latin typeface="Carlito"/>
                <a:cs typeface="Carlito"/>
              </a:rPr>
              <a:t>table</a:t>
            </a:r>
            <a:endParaRPr sz="1050" dirty="0">
              <a:latin typeface="Carlito"/>
              <a:cs typeface="Carlito"/>
            </a:endParaRPr>
          </a:p>
        </p:txBody>
      </p:sp>
      <p:grpSp>
        <p:nvGrpSpPr>
          <p:cNvPr id="29" name="object 27"/>
          <p:cNvGrpSpPr/>
          <p:nvPr/>
        </p:nvGrpSpPr>
        <p:grpSpPr>
          <a:xfrm>
            <a:off x="8459724" y="2965704"/>
            <a:ext cx="2707882" cy="3022091"/>
            <a:chOff x="8459724" y="2965704"/>
            <a:chExt cx="2707882" cy="3022091"/>
          </a:xfrm>
          <a:solidFill>
            <a:schemeClr val="accent5"/>
          </a:solidFill>
        </p:grpSpPr>
        <p:sp>
          <p:nvSpPr>
            <p:cNvPr id="30" name="object 28"/>
            <p:cNvSpPr/>
            <p:nvPr/>
          </p:nvSpPr>
          <p:spPr>
            <a:xfrm>
              <a:off x="8833104" y="2965704"/>
              <a:ext cx="304800" cy="1941576"/>
            </a:xfrm>
            <a:prstGeom prst="rect">
              <a:avLst/>
            </a:prstGeom>
            <a:grpFill/>
          </p:spPr>
          <p:txBody>
            <a:bodyPr wrap="square" lIns="0" tIns="0" rIns="0" bIns="0" rtlCol="0"/>
            <a:lstStyle/>
            <a:p>
              <a:endParaRPr sz="1050"/>
            </a:p>
          </p:txBody>
        </p:sp>
        <p:sp>
          <p:nvSpPr>
            <p:cNvPr id="31" name="object 29"/>
            <p:cNvSpPr/>
            <p:nvPr/>
          </p:nvSpPr>
          <p:spPr>
            <a:xfrm>
              <a:off x="8845826" y="2987040"/>
              <a:ext cx="312786" cy="1862327"/>
            </a:xfrm>
            <a:prstGeom prst="rect">
              <a:avLst/>
            </a:prstGeom>
            <a:solidFill>
              <a:schemeClr val="tx1"/>
            </a:solidFill>
          </p:spPr>
          <p:txBody>
            <a:bodyPr wrap="square" lIns="0" tIns="0" rIns="0" bIns="0" rtlCol="0"/>
            <a:lstStyle/>
            <a:p>
              <a:endParaRPr sz="1050"/>
            </a:p>
          </p:txBody>
        </p:sp>
        <p:sp>
          <p:nvSpPr>
            <p:cNvPr id="33" name="object 31"/>
            <p:cNvSpPr/>
            <p:nvPr/>
          </p:nvSpPr>
          <p:spPr>
            <a:xfrm>
              <a:off x="8546592" y="4943855"/>
              <a:ext cx="2363724" cy="673607"/>
            </a:xfrm>
            <a:prstGeom prst="rect">
              <a:avLst/>
            </a:prstGeom>
            <a:grpFill/>
          </p:spPr>
          <p:txBody>
            <a:bodyPr wrap="square" lIns="0" tIns="0" rIns="0" bIns="0" rtlCol="0"/>
            <a:lstStyle/>
            <a:p>
              <a:endParaRPr sz="1050"/>
            </a:p>
          </p:txBody>
        </p:sp>
        <p:sp>
          <p:nvSpPr>
            <p:cNvPr id="34" name="object 32"/>
            <p:cNvSpPr/>
            <p:nvPr/>
          </p:nvSpPr>
          <p:spPr>
            <a:xfrm>
              <a:off x="8459724" y="4687038"/>
              <a:ext cx="2707882" cy="1300757"/>
            </a:xfrm>
            <a:prstGeom prst="rect">
              <a:avLst/>
            </a:prstGeom>
            <a:grpFill/>
          </p:spPr>
          <p:txBody>
            <a:bodyPr wrap="square" lIns="0" tIns="0" rIns="0" bIns="0" rtlCol="0"/>
            <a:lstStyle/>
            <a:p>
              <a:endParaRPr sz="1050"/>
            </a:p>
          </p:txBody>
        </p:sp>
      </p:grpSp>
      <p:sp>
        <p:nvSpPr>
          <p:cNvPr id="35" name="object 33"/>
          <p:cNvSpPr txBox="1"/>
          <p:nvPr/>
        </p:nvSpPr>
        <p:spPr>
          <a:xfrm>
            <a:off x="9017525" y="5157200"/>
            <a:ext cx="1943735" cy="173766"/>
          </a:xfrm>
          <a:prstGeom prst="rect">
            <a:avLst/>
          </a:prstGeom>
        </p:spPr>
        <p:txBody>
          <a:bodyPr vert="horz" wrap="square" lIns="0" tIns="12065" rIns="0" bIns="0" rtlCol="0">
            <a:spAutoFit/>
          </a:bodyPr>
          <a:lstStyle/>
          <a:p>
            <a:pPr marL="12700">
              <a:lnSpc>
                <a:spcPct val="100000"/>
              </a:lnSpc>
              <a:spcBef>
                <a:spcPts val="95"/>
              </a:spcBef>
            </a:pPr>
            <a:r>
              <a:rPr sz="1050" spc="-40" dirty="0">
                <a:solidFill>
                  <a:srgbClr val="FFFFFF"/>
                </a:solidFill>
                <a:latin typeface="Carlito"/>
                <a:cs typeface="Carlito"/>
              </a:rPr>
              <a:t>Create</a:t>
            </a:r>
            <a:r>
              <a:rPr sz="1050" spc="-70" dirty="0">
                <a:solidFill>
                  <a:srgbClr val="FFFFFF"/>
                </a:solidFill>
                <a:latin typeface="Carlito"/>
                <a:cs typeface="Carlito"/>
              </a:rPr>
              <a:t> </a:t>
            </a:r>
            <a:r>
              <a:rPr sz="1050" spc="-10" dirty="0">
                <a:solidFill>
                  <a:srgbClr val="FFFFFF"/>
                </a:solidFill>
                <a:latin typeface="Carlito"/>
                <a:cs typeface="Carlito"/>
              </a:rPr>
              <a:t>dictionary</a:t>
            </a:r>
            <a:endParaRPr sz="1050" dirty="0">
              <a:latin typeface="Carlito"/>
              <a:cs typeface="Carlito"/>
            </a:endParaRPr>
          </a:p>
        </p:txBody>
      </p:sp>
      <p:grpSp>
        <p:nvGrpSpPr>
          <p:cNvPr id="36" name="object 34"/>
          <p:cNvGrpSpPr/>
          <p:nvPr/>
        </p:nvGrpSpPr>
        <p:grpSpPr>
          <a:xfrm>
            <a:off x="8437868" y="1995912"/>
            <a:ext cx="2631414" cy="1828081"/>
            <a:chOff x="8438388" y="1089660"/>
            <a:chExt cx="2580131" cy="3112008"/>
          </a:xfrm>
          <a:solidFill>
            <a:schemeClr val="accent5"/>
          </a:solidFill>
        </p:grpSpPr>
        <p:sp>
          <p:nvSpPr>
            <p:cNvPr id="37" name="object 35"/>
            <p:cNvSpPr/>
            <p:nvPr/>
          </p:nvSpPr>
          <p:spPr>
            <a:xfrm>
              <a:off x="8833104" y="1089660"/>
              <a:ext cx="304800" cy="1941576"/>
            </a:xfrm>
            <a:prstGeom prst="rect">
              <a:avLst/>
            </a:prstGeom>
            <a:grpFill/>
          </p:spPr>
          <p:txBody>
            <a:bodyPr wrap="square" lIns="0" tIns="0" rIns="0" bIns="0" rtlCol="0"/>
            <a:lstStyle/>
            <a:p>
              <a:endParaRPr sz="1050"/>
            </a:p>
          </p:txBody>
        </p:sp>
        <p:sp>
          <p:nvSpPr>
            <p:cNvPr id="38" name="object 36"/>
            <p:cNvSpPr/>
            <p:nvPr/>
          </p:nvSpPr>
          <p:spPr>
            <a:xfrm>
              <a:off x="8812800" y="1110995"/>
              <a:ext cx="353621" cy="1862327"/>
            </a:xfrm>
            <a:prstGeom prst="rect">
              <a:avLst/>
            </a:prstGeom>
            <a:solidFill>
              <a:schemeClr val="tx1"/>
            </a:solidFill>
          </p:spPr>
          <p:txBody>
            <a:bodyPr wrap="square" lIns="0" tIns="0" rIns="0" bIns="0" rtlCol="0"/>
            <a:lstStyle/>
            <a:p>
              <a:endParaRPr sz="1050"/>
            </a:p>
          </p:txBody>
        </p:sp>
        <p:sp>
          <p:nvSpPr>
            <p:cNvPr id="39" name="object 37"/>
            <p:cNvSpPr/>
            <p:nvPr/>
          </p:nvSpPr>
          <p:spPr>
            <a:xfrm>
              <a:off x="8438388" y="2589276"/>
              <a:ext cx="2580131" cy="1580388"/>
            </a:xfrm>
            <a:prstGeom prst="rect">
              <a:avLst/>
            </a:prstGeom>
            <a:grpFill/>
          </p:spPr>
          <p:txBody>
            <a:bodyPr wrap="square" lIns="0" tIns="0" rIns="0" bIns="0" rtlCol="0"/>
            <a:lstStyle/>
            <a:p>
              <a:endParaRPr sz="1050"/>
            </a:p>
          </p:txBody>
        </p:sp>
        <p:sp>
          <p:nvSpPr>
            <p:cNvPr id="40" name="object 38"/>
            <p:cNvSpPr/>
            <p:nvPr/>
          </p:nvSpPr>
          <p:spPr>
            <a:xfrm>
              <a:off x="8659368" y="2606040"/>
              <a:ext cx="2203704" cy="1595628"/>
            </a:xfrm>
            <a:prstGeom prst="rect">
              <a:avLst/>
            </a:prstGeom>
            <a:grpFill/>
          </p:spPr>
          <p:txBody>
            <a:bodyPr wrap="square" lIns="0" tIns="0" rIns="0" bIns="0" rtlCol="0"/>
            <a:lstStyle/>
            <a:p>
              <a:endParaRPr sz="1050"/>
            </a:p>
          </p:txBody>
        </p:sp>
        <p:sp>
          <p:nvSpPr>
            <p:cNvPr id="41" name="object 39"/>
            <p:cNvSpPr/>
            <p:nvPr/>
          </p:nvSpPr>
          <p:spPr>
            <a:xfrm>
              <a:off x="8459724" y="2610612"/>
              <a:ext cx="2500883" cy="1501139"/>
            </a:xfrm>
            <a:prstGeom prst="rect">
              <a:avLst/>
            </a:prstGeom>
            <a:grpFill/>
          </p:spPr>
          <p:txBody>
            <a:bodyPr wrap="square" lIns="0" tIns="0" rIns="0" bIns="0" rtlCol="0"/>
            <a:lstStyle/>
            <a:p>
              <a:endParaRPr sz="1050"/>
            </a:p>
          </p:txBody>
        </p:sp>
      </p:grpSp>
      <p:sp>
        <p:nvSpPr>
          <p:cNvPr id="42" name="object 40"/>
          <p:cNvSpPr txBox="1"/>
          <p:nvPr/>
        </p:nvSpPr>
        <p:spPr>
          <a:xfrm>
            <a:off x="8888253" y="3158372"/>
            <a:ext cx="1708150" cy="337657"/>
          </a:xfrm>
          <a:prstGeom prst="rect">
            <a:avLst/>
          </a:prstGeom>
        </p:spPr>
        <p:txBody>
          <a:bodyPr vert="horz" wrap="square" lIns="0" tIns="40005" rIns="0" bIns="0" rtlCol="0">
            <a:spAutoFit/>
          </a:bodyPr>
          <a:lstStyle/>
          <a:p>
            <a:pPr marL="12700" marR="5080" algn="ctr">
              <a:lnSpc>
                <a:spcPct val="91600"/>
              </a:lnSpc>
              <a:spcBef>
                <a:spcPts val="315"/>
              </a:spcBef>
            </a:pPr>
            <a:r>
              <a:rPr sz="1050" spc="-45" dirty="0">
                <a:solidFill>
                  <a:srgbClr val="FFFFFF"/>
                </a:solidFill>
                <a:latin typeface="Carlito"/>
                <a:cs typeface="Carlito"/>
              </a:rPr>
              <a:t>Iterate</a:t>
            </a:r>
            <a:r>
              <a:rPr sz="1050" spc="-135" dirty="0">
                <a:solidFill>
                  <a:srgbClr val="FFFFFF"/>
                </a:solidFill>
                <a:latin typeface="Carlito"/>
                <a:cs typeface="Carlito"/>
              </a:rPr>
              <a:t> </a:t>
            </a:r>
            <a:r>
              <a:rPr sz="1050" spc="-20" dirty="0">
                <a:solidFill>
                  <a:srgbClr val="FFFFFF"/>
                </a:solidFill>
                <a:latin typeface="Carlito"/>
                <a:cs typeface="Carlito"/>
              </a:rPr>
              <a:t>through  table </a:t>
            </a:r>
            <a:r>
              <a:rPr sz="1050" spc="-5" dirty="0">
                <a:solidFill>
                  <a:srgbClr val="FFFFFF"/>
                </a:solidFill>
                <a:latin typeface="Carlito"/>
                <a:cs typeface="Carlito"/>
              </a:rPr>
              <a:t>cells </a:t>
            </a:r>
            <a:r>
              <a:rPr sz="1050" spc="-30" dirty="0">
                <a:solidFill>
                  <a:srgbClr val="FFFFFF"/>
                </a:solidFill>
                <a:latin typeface="Carlito"/>
                <a:cs typeface="Carlito"/>
              </a:rPr>
              <a:t>to  extract </a:t>
            </a:r>
            <a:r>
              <a:rPr sz="1050" spc="-35" dirty="0">
                <a:solidFill>
                  <a:srgbClr val="FFFFFF"/>
                </a:solidFill>
                <a:latin typeface="Carlito"/>
                <a:cs typeface="Carlito"/>
              </a:rPr>
              <a:t>data </a:t>
            </a:r>
            <a:r>
              <a:rPr sz="1050" spc="-30" dirty="0">
                <a:solidFill>
                  <a:srgbClr val="FFFFFF"/>
                </a:solidFill>
                <a:latin typeface="Carlito"/>
                <a:cs typeface="Carlito"/>
              </a:rPr>
              <a:t>to  </a:t>
            </a:r>
            <a:r>
              <a:rPr sz="1050" spc="-10" dirty="0">
                <a:solidFill>
                  <a:srgbClr val="FFFFFF"/>
                </a:solidFill>
                <a:latin typeface="Carlito"/>
                <a:cs typeface="Carlito"/>
              </a:rPr>
              <a:t>dictionary</a:t>
            </a:r>
            <a:endParaRPr sz="1050" dirty="0">
              <a:latin typeface="Carlito"/>
              <a:cs typeface="Carlito"/>
            </a:endParaRPr>
          </a:p>
        </p:txBody>
      </p:sp>
      <p:grpSp>
        <p:nvGrpSpPr>
          <p:cNvPr id="43" name="object 41"/>
          <p:cNvGrpSpPr/>
          <p:nvPr/>
        </p:nvGrpSpPr>
        <p:grpSpPr>
          <a:xfrm>
            <a:off x="8377414" y="1750029"/>
            <a:ext cx="2693438" cy="620837"/>
            <a:chOff x="8438388" y="713231"/>
            <a:chExt cx="2580640" cy="1580515"/>
          </a:xfrm>
          <a:solidFill>
            <a:schemeClr val="accent5"/>
          </a:solidFill>
        </p:grpSpPr>
        <p:sp>
          <p:nvSpPr>
            <p:cNvPr id="44" name="object 42"/>
            <p:cNvSpPr/>
            <p:nvPr/>
          </p:nvSpPr>
          <p:spPr>
            <a:xfrm>
              <a:off x="8438388" y="713231"/>
              <a:ext cx="2580131" cy="1580388"/>
            </a:xfrm>
            <a:prstGeom prst="rect">
              <a:avLst/>
            </a:prstGeom>
            <a:grpFill/>
          </p:spPr>
          <p:txBody>
            <a:bodyPr wrap="square" lIns="0" tIns="0" rIns="0" bIns="0" rtlCol="0"/>
            <a:lstStyle/>
            <a:p>
              <a:endParaRPr sz="1050"/>
            </a:p>
          </p:txBody>
        </p:sp>
        <p:sp>
          <p:nvSpPr>
            <p:cNvPr id="45" name="object 43"/>
            <p:cNvSpPr/>
            <p:nvPr/>
          </p:nvSpPr>
          <p:spPr>
            <a:xfrm>
              <a:off x="8525256" y="1037843"/>
              <a:ext cx="2468879" cy="981455"/>
            </a:xfrm>
            <a:prstGeom prst="rect">
              <a:avLst/>
            </a:prstGeom>
            <a:grpFill/>
          </p:spPr>
          <p:txBody>
            <a:bodyPr wrap="square" lIns="0" tIns="0" rIns="0" bIns="0" rtlCol="0"/>
            <a:lstStyle/>
            <a:p>
              <a:endParaRPr sz="1050"/>
            </a:p>
          </p:txBody>
        </p:sp>
        <p:sp>
          <p:nvSpPr>
            <p:cNvPr id="46" name="object 44"/>
            <p:cNvSpPr/>
            <p:nvPr/>
          </p:nvSpPr>
          <p:spPr>
            <a:xfrm>
              <a:off x="8459724" y="734567"/>
              <a:ext cx="2500883" cy="1501139"/>
            </a:xfrm>
            <a:prstGeom prst="rect">
              <a:avLst/>
            </a:prstGeom>
            <a:grpFill/>
          </p:spPr>
          <p:txBody>
            <a:bodyPr wrap="square" lIns="0" tIns="0" rIns="0" bIns="0" rtlCol="0"/>
            <a:lstStyle/>
            <a:p>
              <a:endParaRPr sz="1050"/>
            </a:p>
          </p:txBody>
        </p:sp>
      </p:grpSp>
      <p:sp>
        <p:nvSpPr>
          <p:cNvPr id="47" name="object 45"/>
          <p:cNvSpPr txBox="1"/>
          <p:nvPr/>
        </p:nvSpPr>
        <p:spPr>
          <a:xfrm>
            <a:off x="8764922" y="1787695"/>
            <a:ext cx="1983105" cy="353942"/>
          </a:xfrm>
          <a:prstGeom prst="rect">
            <a:avLst/>
          </a:prstGeom>
        </p:spPr>
        <p:txBody>
          <a:bodyPr vert="horz" wrap="square" lIns="0" tIns="45719" rIns="0" bIns="0" rtlCol="0">
            <a:spAutoFit/>
          </a:bodyPr>
          <a:lstStyle/>
          <a:p>
            <a:pPr marL="384175" marR="5080" indent="-372110">
              <a:lnSpc>
                <a:spcPts val="2420"/>
              </a:lnSpc>
              <a:spcBef>
                <a:spcPts val="359"/>
              </a:spcBef>
            </a:pPr>
            <a:r>
              <a:rPr sz="1050" spc="-20" dirty="0">
                <a:solidFill>
                  <a:srgbClr val="FFFFFF"/>
                </a:solidFill>
                <a:latin typeface="Carlito"/>
                <a:cs typeface="Carlito"/>
              </a:rPr>
              <a:t>Cast </a:t>
            </a:r>
            <a:r>
              <a:rPr sz="1050" spc="-5" dirty="0">
                <a:solidFill>
                  <a:srgbClr val="FFFFFF"/>
                </a:solidFill>
                <a:latin typeface="Carlito"/>
                <a:cs typeface="Carlito"/>
              </a:rPr>
              <a:t>dictionary</a:t>
            </a:r>
            <a:r>
              <a:rPr sz="1050" spc="-135" dirty="0">
                <a:solidFill>
                  <a:srgbClr val="FFFFFF"/>
                </a:solidFill>
                <a:latin typeface="Carlito"/>
                <a:cs typeface="Carlito"/>
              </a:rPr>
              <a:t> </a:t>
            </a:r>
            <a:r>
              <a:rPr sz="1050" spc="-60" dirty="0">
                <a:solidFill>
                  <a:srgbClr val="FFFFFF"/>
                </a:solidFill>
                <a:latin typeface="Carlito"/>
                <a:cs typeface="Carlito"/>
              </a:rPr>
              <a:t>to  </a:t>
            </a:r>
            <a:r>
              <a:rPr sz="1050" spc="-30" dirty="0">
                <a:solidFill>
                  <a:srgbClr val="FFFFFF"/>
                </a:solidFill>
                <a:latin typeface="Carlito"/>
                <a:cs typeface="Carlito"/>
              </a:rPr>
              <a:t>DataFrame</a:t>
            </a:r>
            <a:endParaRPr sz="1050" dirty="0">
              <a:latin typeface="Carlito"/>
              <a:cs typeface="Carlito"/>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469</TotalTime>
  <Words>1599</Words>
  <Application>Microsoft Office PowerPoint</Application>
  <PresentationFormat>Grand écran</PresentationFormat>
  <Paragraphs>278</Paragraphs>
  <Slides>42</Slides>
  <Notes>5</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42</vt:i4>
      </vt:variant>
    </vt:vector>
  </HeadingPairs>
  <TitlesOfParts>
    <vt:vector size="50" baseType="lpstr">
      <vt:lpstr>Abadi</vt:lpstr>
      <vt:lpstr>Arial</vt:lpstr>
      <vt:lpstr>Calibri</vt:lpstr>
      <vt:lpstr>Calibri Light</vt:lpstr>
      <vt:lpstr>Carlito</vt:lpstr>
      <vt:lpstr>IBM Plex Mono SemiBold</vt:lpstr>
      <vt:lpstr>SF Pro</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Compte Microsoft</cp:lastModifiedBy>
  <cp:revision>254</cp:revision>
  <dcterms:created xsi:type="dcterms:W3CDTF">2021-04-29T18:58:34Z</dcterms:created>
  <dcterms:modified xsi:type="dcterms:W3CDTF">2022-06-24T10:38:02Z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